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331394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1131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F58C5A-4147-495D-85A7-189F77A3B0F9}"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5179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3310027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F58C5A-4147-495D-85A7-189F77A3B0F9}"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9465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414664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818431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301420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192375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5CC1897-F314-4FF9-B076-516896F60BC1}" type="datetimeFigureOut">
              <a:rPr lang="tr-TR" smtClean="0"/>
              <a:t>4.11.2020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264519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32896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5CC1897-F314-4FF9-B076-516896F60BC1}" type="datetimeFigureOut">
              <a:rPr lang="tr-TR" smtClean="0"/>
              <a:t>4.11.2020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1971607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5CC1897-F314-4FF9-B076-516896F60BC1}" type="datetimeFigureOut">
              <a:rPr lang="tr-TR" smtClean="0"/>
              <a:t>4.11.2020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362745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C1897-F314-4FF9-B076-516896F60BC1}" type="datetimeFigureOut">
              <a:rPr lang="tr-TR" smtClean="0"/>
              <a:t>4.11.2020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2076265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774372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5CC1897-F314-4FF9-B076-516896F60BC1}" type="datetimeFigureOut">
              <a:rPr lang="tr-TR" smtClean="0"/>
              <a:t>4.11.2020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6F58C5A-4147-495D-85A7-189F77A3B0F9}" type="slidenum">
              <a:rPr lang="tr-TR" smtClean="0"/>
              <a:t>‹#›</a:t>
            </a:fld>
            <a:endParaRPr lang="tr-TR"/>
          </a:p>
        </p:txBody>
      </p:sp>
    </p:spTree>
    <p:extLst>
      <p:ext uri="{BB962C8B-B14F-4D97-AF65-F5344CB8AC3E}">
        <p14:creationId xmlns:p14="http://schemas.microsoft.com/office/powerpoint/2010/main" val="182654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5CC1897-F314-4FF9-B076-516896F60BC1}" type="datetimeFigureOut">
              <a:rPr lang="tr-TR" smtClean="0"/>
              <a:t>4.11.2020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6F58C5A-4147-495D-85A7-189F77A3B0F9}" type="slidenum">
              <a:rPr lang="tr-TR" smtClean="0"/>
              <a:t>‹#›</a:t>
            </a:fld>
            <a:endParaRPr lang="tr-TR"/>
          </a:p>
        </p:txBody>
      </p:sp>
    </p:spTree>
    <p:extLst>
      <p:ext uri="{BB962C8B-B14F-4D97-AF65-F5344CB8AC3E}">
        <p14:creationId xmlns:p14="http://schemas.microsoft.com/office/powerpoint/2010/main" val="563966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320800" y="0"/>
            <a:ext cx="7823200" cy="3970318"/>
          </a:xfrm>
          <a:prstGeom prst="rect">
            <a:avLst/>
          </a:prstGeom>
        </p:spPr>
        <p:txBody>
          <a:bodyPr wrap="square">
            <a:spAutoFit/>
          </a:bodyPr>
          <a:lstStyle/>
          <a:p>
            <a:r>
              <a:rPr lang="tr-TR" b="1" dirty="0" smtClean="0">
                <a:solidFill>
                  <a:srgbClr val="FF3300"/>
                </a:solidFill>
                <a:effectLst/>
                <a:latin typeface="roboto"/>
              </a:rPr>
              <a:t>Toplumcu Gerçekçilerin Özellikleri </a:t>
            </a:r>
          </a:p>
          <a:p>
            <a:pPr>
              <a:buFont typeface="+mj-lt"/>
              <a:buAutoNum type="arabicPeriod"/>
            </a:pPr>
            <a:r>
              <a:rPr lang="tr-TR" b="0" dirty="0" smtClean="0">
                <a:solidFill>
                  <a:srgbClr val="000000"/>
                </a:solidFill>
                <a:effectLst/>
                <a:latin typeface="roboto"/>
              </a:rPr>
              <a:t>Toplumcu gerçekçiler eserlerinde büyük şehirlere göçün ortaya çıkardığı problemler ve sosyalizm üzerinde durmuştur.</a:t>
            </a:r>
          </a:p>
          <a:p>
            <a:pPr>
              <a:buFont typeface="+mj-lt"/>
              <a:buAutoNum type="arabicPeriod"/>
            </a:pPr>
            <a:r>
              <a:rPr lang="tr-TR" b="0" dirty="0" smtClean="0">
                <a:solidFill>
                  <a:srgbClr val="000000"/>
                </a:solidFill>
                <a:effectLst/>
                <a:latin typeface="roboto"/>
              </a:rPr>
              <a:t>Bu eserlerde siyasi ideolojiler ön plana çıkar.</a:t>
            </a:r>
          </a:p>
          <a:p>
            <a:pPr>
              <a:buFont typeface="+mj-lt"/>
              <a:buAutoNum type="arabicPeriod"/>
            </a:pPr>
            <a:r>
              <a:rPr lang="tr-TR" b="0" dirty="0" smtClean="0">
                <a:solidFill>
                  <a:srgbClr val="000000"/>
                </a:solidFill>
                <a:effectLst/>
                <a:latin typeface="roboto"/>
              </a:rPr>
              <a:t>Roman ve hikâyelerde çok sağlam bir kurgu görülmez.</a:t>
            </a:r>
          </a:p>
          <a:p>
            <a:pPr>
              <a:buFont typeface="+mj-lt"/>
              <a:buAutoNum type="arabicPeriod"/>
            </a:pPr>
            <a:r>
              <a:rPr lang="tr-TR" b="0" dirty="0" smtClean="0">
                <a:solidFill>
                  <a:srgbClr val="000000"/>
                </a:solidFill>
                <a:effectLst/>
                <a:latin typeface="roboto"/>
              </a:rPr>
              <a:t>Eserlerde köylü ağızlarına oldukça fazla yer verilmiştir.</a:t>
            </a:r>
          </a:p>
          <a:p>
            <a:pPr>
              <a:buFont typeface="+mj-lt"/>
              <a:buAutoNum type="arabicPeriod"/>
            </a:pPr>
            <a:r>
              <a:rPr lang="tr-TR" b="0" dirty="0" smtClean="0">
                <a:solidFill>
                  <a:srgbClr val="000000"/>
                </a:solidFill>
                <a:effectLst/>
                <a:latin typeface="roboto"/>
              </a:rPr>
              <a:t>Anadolu coğrafyası ve insanı, toplumdaki düzensizlikler, çatışmalar, köy gibi küçük yerleşim yerlerinin sorunları ağa-köylü, öğretmen-imam, zengin-fakir, halk-yönetici, güçlü-güçsüz, aydın-cahil ve büyük şehirlere göçün ortaya çıkardığı problemler gibi konular üzerinde yoğunlaşmışlar.</a:t>
            </a:r>
          </a:p>
          <a:p>
            <a:pPr>
              <a:buFont typeface="+mj-lt"/>
              <a:buAutoNum type="arabicPeriod"/>
            </a:pPr>
            <a:r>
              <a:rPr lang="tr-TR" b="0" dirty="0" smtClean="0">
                <a:solidFill>
                  <a:srgbClr val="000000"/>
                </a:solidFill>
                <a:effectLst/>
                <a:latin typeface="roboto"/>
              </a:rPr>
              <a:t>Yazar okuyucuyu kendi doğrultusunda yönlendirmek ister.</a:t>
            </a:r>
          </a:p>
          <a:p>
            <a:pPr>
              <a:buFont typeface="+mj-lt"/>
              <a:buAutoNum type="arabicPeriod"/>
            </a:pPr>
            <a:r>
              <a:rPr lang="tr-TR" b="0" dirty="0" smtClean="0">
                <a:solidFill>
                  <a:srgbClr val="000000"/>
                </a:solidFill>
                <a:effectLst/>
                <a:latin typeface="roboto"/>
              </a:rPr>
              <a:t>Sanat eseri belli görüşleri ifade etmek için araçtır.</a:t>
            </a:r>
          </a:p>
          <a:p>
            <a:pPr>
              <a:buFont typeface="+mj-lt"/>
              <a:buAutoNum type="arabicPeriod"/>
            </a:pPr>
            <a:r>
              <a:rPr lang="tr-TR" b="0" dirty="0" smtClean="0">
                <a:solidFill>
                  <a:srgbClr val="000000"/>
                </a:solidFill>
                <a:effectLst/>
                <a:latin typeface="roboto"/>
              </a:rPr>
              <a:t>Halkı aydınlatmak düşüncesiyle bazı yazarlar bazı bölgeleri özellikle konu edinmiş.</a:t>
            </a:r>
            <a:endParaRPr lang="tr-TR" b="0" dirty="0">
              <a:solidFill>
                <a:srgbClr val="000000"/>
              </a:solidFill>
              <a:effectLst/>
              <a:latin typeface="roboto"/>
            </a:endParaRPr>
          </a:p>
        </p:txBody>
      </p:sp>
    </p:spTree>
    <p:extLst>
      <p:ext uri="{BB962C8B-B14F-4D97-AF65-F5344CB8AC3E}">
        <p14:creationId xmlns:p14="http://schemas.microsoft.com/office/powerpoint/2010/main" val="151387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8654" y="0"/>
            <a:ext cx="9915957" cy="6858000"/>
          </a:xfrm>
        </p:spPr>
        <p:txBody>
          <a:bodyPr>
            <a:normAutofit fontScale="92500" lnSpcReduction="20000"/>
          </a:bodyPr>
          <a:lstStyle/>
          <a:p>
            <a:endParaRPr lang="tr-TR" dirty="0" smtClean="0"/>
          </a:p>
          <a:p>
            <a:pPr marL="0" indent="0">
              <a:buNone/>
            </a:pPr>
            <a:r>
              <a:rPr lang="tr-TR" b="1" dirty="0" smtClean="0"/>
              <a:t>KEMAL TAHİR</a:t>
            </a:r>
            <a:endParaRPr lang="tr-TR" b="1" dirty="0"/>
          </a:p>
          <a:p>
            <a:r>
              <a:rPr lang="tr-TR" dirty="0" smtClean="0"/>
              <a:t>Yazdığı </a:t>
            </a:r>
            <a:r>
              <a:rPr lang="tr-TR" dirty="0"/>
              <a:t>köy romanları ile tanınan ve Cumhuriyet döneminin sosyal gerçekçi anlayışla eserler veren sanatçısıdır.</a:t>
            </a:r>
          </a:p>
          <a:p>
            <a:r>
              <a:rPr lang="tr-TR" dirty="0"/>
              <a:t>Yazdığı romanları; konularını Çankırı, Çorum dolayları başta olmak üzere Orta Anadolu’nun köy ve kasabalarını anlattığı romanlar ile Meşrutiyet ve Mütareke yıllarından başlayarak 1930’lu yıllara kadarki konuları ve kişileri, kişilerin yaşadığı şehirleri anlattığı siyaset romanları olarak iki ana çizgiye ayırmak mümkündür. Bu iki çizgi dışında kalan ve Kemal Tahir’in edebiyatımızın unutulmaz adlarından olmasını sağlayan tezli romanı </a:t>
            </a:r>
            <a:r>
              <a:rPr lang="tr-TR" b="1" dirty="0"/>
              <a:t>“Devlet Ana” </a:t>
            </a:r>
            <a:r>
              <a:rPr lang="tr-TR" dirty="0"/>
              <a:t>da ise yazar, Osmanlı’nın özellikle kuruluş yıllarındaki olaylarını ele almış; Osmanlı toplumu ve yönetim şekli ile ilgili düşüncelerini anlatmıştır.</a:t>
            </a:r>
          </a:p>
          <a:p>
            <a:r>
              <a:rPr lang="tr-TR" dirty="0"/>
              <a:t>Kemal Tahir sosyal gerçekçi romancılar arasında özellikle bilimsel bir metotla köy gerçeklerini anlatmasıyla ön plana çıkmıştır. Romanlarında köyü, köy insanını, hapishane yaşamını, Cumhuriyet Döneminin siyasal özelliklerini, ağalık, ırgatlık, yarıcılık, gurbet, eşkıyalık gibi konuları işlemiştir.</a:t>
            </a:r>
          </a:p>
          <a:p>
            <a:r>
              <a:rPr lang="tr-TR" dirty="0"/>
              <a:t>Roman kişilerini romancılığın baş meselesi sayan yazar çok canlı, zengin ve kalabalık bir kişi kadrosu oluşturmaktadır. Şehir ve köy düzenindeki hemen hemen her şahsı romanlarında görmek mümkündür.</a:t>
            </a:r>
          </a:p>
          <a:p>
            <a:r>
              <a:rPr lang="tr-TR" dirty="0"/>
              <a:t>Kemal Tahir’in romanları genellikle birbirinin devamı </a:t>
            </a:r>
            <a:r>
              <a:rPr lang="tr-TR" b="1" dirty="0"/>
              <a:t>“nehir roman” </a:t>
            </a:r>
            <a:r>
              <a:rPr lang="tr-TR" dirty="0"/>
              <a:t>niteliğindedir.</a:t>
            </a:r>
          </a:p>
          <a:p>
            <a:r>
              <a:rPr lang="tr-TR" dirty="0"/>
              <a:t>Bilgi ve kültür açısından çok büyük bir birikimi olan Kemal Tahir, bu özelliği ile kolay bir anlatıma ulaşmış; köy ve kasaba çevresindeki söyleyiş özellikleri ile İstanbul ağzını başarılı bir şekilde birleştirmiş; canlı, rahat, özgün bir üslup oluşturmuştur.</a:t>
            </a:r>
          </a:p>
          <a:p>
            <a:r>
              <a:rPr lang="tr-TR" dirty="0"/>
              <a:t>Hikâyelerinde ayrıntılara, geleneğe, kuralcılığa çok önem veren yazar genellikle töreleri ve gurbetçi köylerin çektiği sıkıntıları anlatmıştır. Dört uzun hikâyesini aldığı Göl İnsanları ilk hikâye kitabıdır.</a:t>
            </a:r>
          </a:p>
          <a:p>
            <a:r>
              <a:rPr lang="tr-TR" dirty="0"/>
              <a:t>Roman ve hikâyelerinden başka mektup türünde de eserler vermiştir.</a:t>
            </a:r>
          </a:p>
        </p:txBody>
      </p:sp>
    </p:spTree>
    <p:extLst>
      <p:ext uri="{BB962C8B-B14F-4D97-AF65-F5344CB8AC3E}">
        <p14:creationId xmlns:p14="http://schemas.microsoft.com/office/powerpoint/2010/main" val="2107953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50108" y="0"/>
            <a:ext cx="10741892" cy="6858000"/>
          </a:xfrm>
        </p:spPr>
        <p:txBody>
          <a:bodyPr/>
          <a:lstStyle/>
          <a:p>
            <a:r>
              <a:rPr lang="tr-TR" dirty="0"/>
              <a:t>“</a:t>
            </a:r>
            <a:r>
              <a:rPr lang="tr-TR" b="1" dirty="0" err="1"/>
              <a:t>Sağırdere</a:t>
            </a:r>
            <a:r>
              <a:rPr lang="tr-TR" b="1" dirty="0"/>
              <a:t>, </a:t>
            </a:r>
            <a:r>
              <a:rPr lang="tr-TR" b="1" dirty="0" err="1"/>
              <a:t>Körduman</a:t>
            </a:r>
            <a:r>
              <a:rPr lang="tr-TR" b="1" dirty="0"/>
              <a:t>, Köyün Kamburu</a:t>
            </a:r>
            <a:r>
              <a:rPr lang="tr-TR" dirty="0"/>
              <a:t>” romanlarında köy ve köylü sorunlarını işlemiştir.</a:t>
            </a:r>
          </a:p>
          <a:p>
            <a:r>
              <a:rPr lang="tr-TR" b="1" dirty="0"/>
              <a:t>“Rahmet Yolları Kesti, Yedi Çınar </a:t>
            </a:r>
            <a:r>
              <a:rPr lang="tr-TR" b="1" dirty="0" err="1"/>
              <a:t>Yaylası”nda</a:t>
            </a:r>
            <a:r>
              <a:rPr lang="tr-TR" b="1" dirty="0"/>
              <a:t> </a:t>
            </a:r>
            <a:r>
              <a:rPr lang="tr-TR" dirty="0"/>
              <a:t>ağalık ve eşkıyalık olgusunu dile getirmiştir.</a:t>
            </a:r>
          </a:p>
          <a:p>
            <a:r>
              <a:rPr lang="tr-TR" dirty="0"/>
              <a:t>“</a:t>
            </a:r>
            <a:r>
              <a:rPr lang="tr-TR" b="1" dirty="0"/>
              <a:t>Kurt Kanunu’nda </a:t>
            </a:r>
            <a:r>
              <a:rPr lang="tr-TR" dirty="0"/>
              <a:t>Atatürk’e düzenlenen İzmir suikastını anlatmıştır.</a:t>
            </a:r>
          </a:p>
          <a:p>
            <a:r>
              <a:rPr lang="tr-TR" b="1" dirty="0"/>
              <a:t>“Devlet </a:t>
            </a:r>
            <a:r>
              <a:rPr lang="tr-TR" b="1" dirty="0" err="1"/>
              <a:t>Ana”da</a:t>
            </a:r>
            <a:r>
              <a:rPr lang="tr-TR" b="1" dirty="0"/>
              <a:t> </a:t>
            </a:r>
            <a:r>
              <a:rPr lang="tr-TR" dirty="0"/>
              <a:t>kuruluş sürecindeki Osmanlının yönetim sistemini anlatmış, Osmanlı toplum yapısının kölecilik ve feodalizmden çok farklı ve insancıl bir temel üzerine kurulduğunu savunmuştur.</a:t>
            </a:r>
          </a:p>
          <a:p>
            <a:r>
              <a:rPr lang="tr-TR" dirty="0"/>
              <a:t>“</a:t>
            </a:r>
            <a:r>
              <a:rPr lang="tr-TR" b="1" dirty="0"/>
              <a:t>Yorgun </a:t>
            </a:r>
            <a:r>
              <a:rPr lang="tr-TR" b="1" dirty="0" err="1"/>
              <a:t>Savaşçı”da</a:t>
            </a:r>
            <a:r>
              <a:rPr lang="tr-TR" b="1" dirty="0"/>
              <a:t> </a:t>
            </a:r>
            <a:r>
              <a:rPr lang="tr-TR" dirty="0"/>
              <a:t>Kemal Tahir, Milli Mücadele döneminin 1919-1920’li yıllarını, tüm olumlu veya olumsuz yanlarıyla, gerçekçi ve tarafsız bir şekilde yansıtma eğilimindedir. Bu bakımdan da romanda anlatılanlar, hâkim bakış açısı, diğer bir ifadeyle yazar-anlatıcı dikkatiyle okuyucuya sunulmuştur</a:t>
            </a:r>
            <a:r>
              <a:rPr lang="tr-TR" dirty="0" smtClean="0"/>
              <a:t>.</a:t>
            </a:r>
          </a:p>
          <a:p>
            <a:r>
              <a:rPr lang="tr-TR" b="1" dirty="0"/>
              <a:t>Öykü: </a:t>
            </a:r>
            <a:r>
              <a:rPr lang="tr-TR" dirty="0"/>
              <a:t>Göl İnsanları</a:t>
            </a:r>
          </a:p>
        </p:txBody>
      </p:sp>
    </p:spTree>
    <p:extLst>
      <p:ext uri="{BB962C8B-B14F-4D97-AF65-F5344CB8AC3E}">
        <p14:creationId xmlns:p14="http://schemas.microsoft.com/office/powerpoint/2010/main" val="298081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7818" y="0"/>
            <a:ext cx="10026794" cy="6858000"/>
          </a:xfrm>
        </p:spPr>
        <p:txBody>
          <a:bodyPr>
            <a:normAutofit fontScale="85000" lnSpcReduction="10000"/>
          </a:bodyPr>
          <a:lstStyle/>
          <a:p>
            <a:r>
              <a:rPr lang="tr-TR" b="1" dirty="0" smtClean="0"/>
              <a:t>ORHAN KEMAL</a:t>
            </a:r>
          </a:p>
          <a:p>
            <a:r>
              <a:rPr lang="tr-TR" dirty="0"/>
              <a:t>Yazdığı şiirlerle edebiyat yaşamına atılan Orhan Kemal, cezaevinde Nazım Hikmet ile tanıştıktan sonra hikâye ve roman yazmaya başlamıştır. Eserlerinde sıkıntılarla geçirdiği yaşamının büyük izleri vardır.</a:t>
            </a:r>
          </a:p>
          <a:p>
            <a:r>
              <a:rPr lang="tr-TR" dirty="0"/>
              <a:t>Sosyal gerçekçi anlayışın Cumhuriyet dönemindeki en önemli sanatçılarından olan Orhan Kemal, gerçek yaşamıyla paralel olarak genellikle yoksul ve sıkıntılı insanların üzüntülerini, aşklarını, mücadelelerini anlatmıştır.</a:t>
            </a:r>
          </a:p>
          <a:p>
            <a:r>
              <a:rPr lang="tr-TR" b="1" dirty="0"/>
              <a:t>Hikâye ve </a:t>
            </a:r>
            <a:r>
              <a:rPr lang="tr-TR" b="1" dirty="0" smtClean="0"/>
              <a:t>romanları; kendi </a:t>
            </a:r>
            <a:r>
              <a:rPr lang="tr-TR" b="1" dirty="0"/>
              <a:t>hayatını anlatanlar (Baba Evi, Avare Yıllar, Murtaza, Grev, Cemile), Çukurova toprak ve çırçır işçilerini anlatanlar (Bereketli Topraklar Üzerinde, Vukuat Var, Hanımın Çiftliği, Eskici ve </a:t>
            </a:r>
            <a:r>
              <a:rPr lang="tr-TR" b="1" dirty="0" err="1"/>
              <a:t>Oğullan</a:t>
            </a:r>
            <a:r>
              <a:rPr lang="tr-TR" b="1" dirty="0"/>
              <a:t>, Kanlı Topraklar) ve İstanbul’un yoksul insanlarını anlatanlar (Suçlu, Devlet Kuşu, Sokakların Çocuğu, Gurbet Kuşları) olarak üç grupta incelenebilmektedir.</a:t>
            </a:r>
          </a:p>
          <a:p>
            <a:r>
              <a:rPr lang="tr-TR" dirty="0"/>
              <a:t>Kalabalık bir kişi kadrosu oluşturmuş olan yazar, eserlerinde genellikle </a:t>
            </a:r>
            <a:r>
              <a:rPr lang="tr-TR" b="1" dirty="0"/>
              <a:t>“küçük adamlar” </a:t>
            </a:r>
            <a:r>
              <a:rPr lang="tr-TR" dirty="0"/>
              <a:t>olarak nitelediği işçiler, ırgatlar, fahişeler, suçlu çocuklar, mahpuslar, gardiyanlar, işçi kâhyaları, dilenciler, çöpçüler, işten atılanlar, gurbetçiler, simsarlar, emekliler, dullar, ihtiyarlar, ezilen ve sömürülen insanlar gibi birçok şahsı eserlerinde okuyucusuyla buluşturmuştur.</a:t>
            </a:r>
          </a:p>
          <a:p>
            <a:r>
              <a:rPr lang="tr-TR" dirty="0"/>
              <a:t>Orhan Kemal’in eserlerinde kullandığı çevre ise şahıslarına uygun olarak oluşturulmuş, hayatını zorlukla kazanan insanların yaşadığı muhitlerdir.</a:t>
            </a:r>
            <a:r>
              <a:rPr lang="tr-TR" b="1" dirty="0"/>
              <a:t> Adana’daki işçi çevreleri, Çukurova tarlaları, </a:t>
            </a:r>
            <a:r>
              <a:rPr lang="tr-TR" dirty="0"/>
              <a:t>İstanbul’un ikinci sınıf sayılan mekânları, hapishaneler, gecekondular yazarın kahramanlarının bulunduğu yerlerdir.</a:t>
            </a:r>
          </a:p>
          <a:p>
            <a:r>
              <a:rPr lang="tr-TR" dirty="0"/>
              <a:t>Orhan Kemal nasıl anlattığından çok ne anlattığını önemseyen bir yazar olduğundan üslubu, eserlerinin içeriğinin gölgesinde kalmıştır. Şive taklitlerine çokça yer veren ve her şahsı kendi ağız özelliğine göre konuşturabilen yazarın canlı ve yalın bir anlatımı vardır.</a:t>
            </a:r>
          </a:p>
          <a:p>
            <a:r>
              <a:rPr lang="tr-TR" dirty="0"/>
              <a:t>Hikâye, roman ve tiyatro türlerinde onlarca esere imza atan </a:t>
            </a:r>
            <a:r>
              <a:rPr lang="tr-TR" b="1" dirty="0"/>
              <a:t>yazarın en ünlü Hikâye kitabı 72. </a:t>
            </a:r>
            <a:r>
              <a:rPr lang="tr-TR" b="1" dirty="0" err="1"/>
              <a:t>Koğuş’tur</a:t>
            </a:r>
            <a:r>
              <a:rPr lang="tr-TR" b="1" dirty="0" smtClean="0"/>
              <a:t>.</a:t>
            </a:r>
          </a:p>
          <a:p>
            <a:r>
              <a:rPr lang="tr-TR" b="1" dirty="0"/>
              <a:t>Öykü: Ekmek Kavgası, Çamaşırcının Kızı, 72. Koğuş, Grev, Kardeş Payı, Babil Kulesi, Arka Sokak, Küçükler ve Büyükler, Yağmur Yüklü Bulutlar, Kırmızı Küpeler, İnci’nin</a:t>
            </a:r>
          </a:p>
          <a:p>
            <a:endParaRPr lang="tr-TR" b="1" dirty="0" smtClean="0"/>
          </a:p>
          <a:p>
            <a:endParaRPr lang="tr-TR" b="1" dirty="0"/>
          </a:p>
        </p:txBody>
      </p:sp>
    </p:spTree>
    <p:extLst>
      <p:ext uri="{BB962C8B-B14F-4D97-AF65-F5344CB8AC3E}">
        <p14:creationId xmlns:p14="http://schemas.microsoft.com/office/powerpoint/2010/main" val="246557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03927" y="0"/>
            <a:ext cx="10100685" cy="6858000"/>
          </a:xfrm>
        </p:spPr>
        <p:txBody>
          <a:bodyPr>
            <a:normAutofit fontScale="92500" lnSpcReduction="20000"/>
          </a:bodyPr>
          <a:lstStyle/>
          <a:p>
            <a:r>
              <a:rPr lang="tr-TR" b="1" dirty="0" smtClean="0"/>
              <a:t>YAŞAR KEMAL</a:t>
            </a:r>
          </a:p>
          <a:p>
            <a:r>
              <a:rPr lang="tr-TR" dirty="0"/>
              <a:t>Cumhuriyet döneminde sosyal gerçekçi yazarların ” öncülerinden olan Yaşar Kemal, özellikle üç “Kemal (Orhan Kemal, Kemal Tahir, Yaşar Kemal) arasında tabiata, köye, dağa en yakın olan isim olmuştur. Diğer yazarların anlattığı köylü genellikle şehre göç eden gurbetçi, işçi köylüdür. Yaşar Kemal, uzun yıllar boyunca aralarında yoksullukla yaşadığı köy insanını onların içinden biri olarak anlatmıştır.</a:t>
            </a:r>
          </a:p>
          <a:p>
            <a:r>
              <a:rPr lang="tr-TR" dirty="0"/>
              <a:t>Asıl adı Kemal Sadık </a:t>
            </a:r>
            <a:r>
              <a:rPr lang="tr-TR" dirty="0" err="1"/>
              <a:t>Göğçeli</a:t>
            </a:r>
            <a:r>
              <a:rPr lang="tr-TR" dirty="0"/>
              <a:t> olan yazar, sanat hayatına şiirle başlamış yazdığı hikâye, röportaj ve özellikle romanlarıyla unutulmaz isimler arasına girmiştir.</a:t>
            </a:r>
          </a:p>
          <a:p>
            <a:r>
              <a:rPr lang="tr-TR" dirty="0"/>
              <a:t>Eserlerinde özellikle Çukurova insanlarının yaşamı, </a:t>
            </a:r>
            <a:r>
              <a:rPr lang="tr-TR" b="1" dirty="0"/>
              <a:t>Toros köylüleri, </a:t>
            </a:r>
            <a:r>
              <a:rPr lang="tr-TR" dirty="0"/>
              <a:t>köy insanların çektiği sıkıntılar, yoksullar, ırgatlar, ırgatlarla ağaların ilişkileri, eşkıyalar, kan davası gibi konuları ele almıştır.</a:t>
            </a:r>
          </a:p>
          <a:p>
            <a:r>
              <a:rPr lang="tr-TR" dirty="0"/>
              <a:t>Yaşar Kemal’in eserlerinde kişiler genellikle eşkıyalar, ağalar, ırgatlar üçgeninde şekillenir ve köyde yaşayan her kesimden insan şahıs olarak karşımıza çıkabilir.</a:t>
            </a:r>
          </a:p>
          <a:p>
            <a:r>
              <a:rPr lang="tr-TR" dirty="0"/>
              <a:t>Ağıtlara, türkülere, tekerlemelere, atasözlerine, halk söyleyişlerine çokça yer verdiği zengin sözcüklü, kısa cümleli, canlı ve temiz bir dili olan yazarın şiirsel bir üslubu vardır.</a:t>
            </a:r>
          </a:p>
          <a:p>
            <a:r>
              <a:rPr lang="tr-TR" dirty="0"/>
              <a:t>Anadolu insanının bütün zenginliklerinden, efsanelerinden, destanlarından, halk öykülerinden, masallarından çokça yararlanan Yaşar Kemal, romanlarını genellikle üçlü dizeler halinde “</a:t>
            </a:r>
            <a:r>
              <a:rPr lang="tr-TR" b="1" dirty="0"/>
              <a:t>nehir roman</a:t>
            </a:r>
            <a:r>
              <a:rPr lang="tr-TR" dirty="0"/>
              <a:t>” olarak yazmıştır.</a:t>
            </a:r>
          </a:p>
          <a:p>
            <a:r>
              <a:rPr lang="tr-TR" dirty="0"/>
              <a:t>1955 yılında röportaj armağanını alacak kadar röportaj tekniğini iyi bilen ve röportaj türünde eserler veren yazar, roman ve hikâyelerini de röportaj havasıyla yazmıştır.</a:t>
            </a:r>
          </a:p>
          <a:p>
            <a:r>
              <a:rPr lang="tr-TR" dirty="0"/>
              <a:t>Geleneksel ile çağdaş olanı, hayal ile toplumsal gerçekliği bir arada vermeye çalıştığı eserlerinde başarılı doğa betimlemeleri yapmış ve yazdığı eserlerle özgünlüğü yakalamıştır.</a:t>
            </a:r>
          </a:p>
          <a:p>
            <a:r>
              <a:rPr lang="tr-TR" dirty="0"/>
              <a:t>Özellikle romanları birçok dile çevrilen, oyun haline getirilen ve sinemaya aktarılan yazar roman dışında hikâye, röportaj, deneme, fıkra, derleme gibi çok çeşitli türlerde eserler vermiştir. </a:t>
            </a:r>
            <a:r>
              <a:rPr lang="tr-TR" b="1" dirty="0"/>
              <a:t>Tek hikâye kitabı Sarı Sıcak’tır.</a:t>
            </a:r>
          </a:p>
        </p:txBody>
      </p:sp>
    </p:spTree>
    <p:extLst>
      <p:ext uri="{BB962C8B-B14F-4D97-AF65-F5344CB8AC3E}">
        <p14:creationId xmlns:p14="http://schemas.microsoft.com/office/powerpoint/2010/main" val="1199001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1637" y="0"/>
            <a:ext cx="10072976" cy="6858000"/>
          </a:xfrm>
        </p:spPr>
        <p:txBody>
          <a:bodyPr>
            <a:normAutofit fontScale="92500" lnSpcReduction="20000"/>
          </a:bodyPr>
          <a:lstStyle/>
          <a:p>
            <a:r>
              <a:rPr lang="tr-TR" b="1" dirty="0"/>
              <a:t>Öykü: Sam Amca, Telli Kavak, Sığınak, Cihan Şoförü, Ahmet’in Kuzuları, Yolun Üstündeki Kaya, Yağmurdaki Kız, Alandaki </a:t>
            </a:r>
            <a:r>
              <a:rPr lang="tr-TR" b="1" dirty="0" smtClean="0"/>
              <a:t>Delikanlı</a:t>
            </a:r>
          </a:p>
          <a:p>
            <a:r>
              <a:rPr lang="tr-TR" b="1" dirty="0" smtClean="0"/>
              <a:t>FAKİR BAYKURT</a:t>
            </a:r>
          </a:p>
          <a:p>
            <a:r>
              <a:rPr lang="tr-TR" dirty="0"/>
              <a:t>Birçok türde onlarca eser veren yazar özellikle hikâye ve roman türünde başarılı olmuştur.</a:t>
            </a:r>
          </a:p>
          <a:p>
            <a:r>
              <a:rPr lang="tr-TR" dirty="0"/>
              <a:t>Edebiyatımızda köy sorunlarını toplumcu gerçekçi bir görüşle anlatarak 1950-1970 yılları arasında görülen köy edebiyatının en popüler yazarı olmuştur.</a:t>
            </a:r>
          </a:p>
          <a:p>
            <a:r>
              <a:rPr lang="tr-TR" dirty="0"/>
              <a:t>Baykurt’un romanlarında anlattığı konular genellikle ezilen, geri bırakılmış köylülerdir. Köylüleri devrimci ve halkçı bir bakış açısı ile kaleme almıştır.</a:t>
            </a:r>
          </a:p>
          <a:p>
            <a:r>
              <a:rPr lang="tr-TR" dirty="0"/>
              <a:t>Hemen hemen bütün eserlerinde ideolojiyi ön plana çıkarması, düşüncelerinin sanatının önüne geçmesi ve eserlerinde özellikle imamlar ile öğretmenlerin çatıştırılması en çok eleştirilen yönüdür.</a:t>
            </a:r>
          </a:p>
          <a:p>
            <a:r>
              <a:rPr lang="tr-TR" dirty="0"/>
              <a:t>Romanlarında kullandığı dil, kahramanlarını yerel ağza göre konuşturması son derece başarılıdır.</a:t>
            </a:r>
          </a:p>
          <a:p>
            <a:r>
              <a:rPr lang="tr-TR" b="1" dirty="0"/>
              <a:t>“Yılanların Öcü” </a:t>
            </a:r>
            <a:r>
              <a:rPr lang="tr-TR" dirty="0"/>
              <a:t>romanında Burdur’a bağlı Karataş köyündeki küçük çıkarlar çevresinde çatışan insanların hayatından gözleme dayalı kesitler sunar.</a:t>
            </a:r>
          </a:p>
          <a:p>
            <a:r>
              <a:rPr lang="tr-TR" dirty="0"/>
              <a:t>“</a:t>
            </a:r>
            <a:r>
              <a:rPr lang="tr-TR" b="1" dirty="0"/>
              <a:t>Amerikan </a:t>
            </a:r>
            <a:r>
              <a:rPr lang="tr-TR" b="1" dirty="0" err="1"/>
              <a:t>Sargısı’nda</a:t>
            </a:r>
            <a:r>
              <a:rPr lang="tr-TR" b="1" dirty="0"/>
              <a:t> </a:t>
            </a:r>
            <a:r>
              <a:rPr lang="tr-TR" dirty="0"/>
              <a:t>bilinçlenen köylünün kendilerini sömürenlere direnişleri; </a:t>
            </a:r>
            <a:r>
              <a:rPr lang="tr-TR" b="1" dirty="0" err="1"/>
              <a:t>Kaplumbağalar’</a:t>
            </a:r>
            <a:r>
              <a:rPr lang="tr-TR" dirty="0" err="1"/>
              <a:t>da</a:t>
            </a:r>
            <a:r>
              <a:rPr lang="tr-TR" dirty="0"/>
              <a:t> bir eğitmenin gayretiyle çorak kamu arazisini ıslah eden Ankara yakınlarındaki </a:t>
            </a:r>
            <a:r>
              <a:rPr lang="tr-TR" dirty="0" err="1"/>
              <a:t>Tozak</a:t>
            </a:r>
            <a:r>
              <a:rPr lang="tr-TR" dirty="0"/>
              <a:t> köylülerinin topraklarını ellerinden alan yönetime olan kırgınlıklarını anlatır.</a:t>
            </a:r>
          </a:p>
          <a:p>
            <a:r>
              <a:rPr lang="tr-TR" dirty="0"/>
              <a:t>Romanlarında köy yaşamını, köylünün bilincindeki ve bilinçaltındaki duygularını, çelişkilerini, tepkilerini ortaya koymuştur. Bir dönem, yapıtlarında “göç sorununu” işlemiştir. Basit ve kolay okunur betimlemeler yapmıştır.</a:t>
            </a:r>
          </a:p>
          <a:p>
            <a:r>
              <a:rPr lang="tr-TR" dirty="0"/>
              <a:t>Türk köylüsünü karikatürize eden yazar, mübalağalı anlatımlara yer vermiştir. Yapıtlarında yerel dili yansıtmıştır. Ağız özelliği taşıyan sözcüklere yer vermiştir</a:t>
            </a:r>
            <a:r>
              <a:rPr lang="tr-TR" dirty="0" smtClean="0"/>
              <a:t>.</a:t>
            </a:r>
            <a:endParaRPr lang="tr-TR" dirty="0"/>
          </a:p>
          <a:p>
            <a:r>
              <a:rPr lang="tr-TR" dirty="0"/>
              <a:t>Öykü: </a:t>
            </a:r>
            <a:r>
              <a:rPr lang="tr-TR" dirty="0" err="1"/>
              <a:t>Duisburg</a:t>
            </a:r>
            <a:r>
              <a:rPr lang="tr-TR" dirty="0"/>
              <a:t> Treni, Efendilik Savaşı, Karın </a:t>
            </a:r>
            <a:r>
              <a:rPr lang="tr-TR" dirty="0" smtClean="0"/>
              <a:t>Ağrısı, </a:t>
            </a:r>
            <a:r>
              <a:rPr lang="tr-TR" dirty="0"/>
              <a:t>Gece Vardiyası, </a:t>
            </a:r>
          </a:p>
          <a:p>
            <a:endParaRPr lang="tr-TR" dirty="0"/>
          </a:p>
        </p:txBody>
      </p:sp>
    </p:spTree>
    <p:extLst>
      <p:ext uri="{BB962C8B-B14F-4D97-AF65-F5344CB8AC3E}">
        <p14:creationId xmlns:p14="http://schemas.microsoft.com/office/powerpoint/2010/main" val="1788538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7818" y="0"/>
            <a:ext cx="10026794" cy="6858000"/>
          </a:xfrm>
        </p:spPr>
        <p:txBody>
          <a:bodyPr>
            <a:normAutofit lnSpcReduction="10000"/>
          </a:bodyPr>
          <a:lstStyle/>
          <a:p>
            <a:r>
              <a:rPr lang="tr-TR" b="1" dirty="0" smtClean="0"/>
              <a:t>TALİP APAYDIN</a:t>
            </a:r>
          </a:p>
          <a:p>
            <a:r>
              <a:rPr lang="tr-TR" dirty="0"/>
              <a:t>Edebiyata şiirle başlayan sanatçı, yoğun bir duygusallıkla toplumcu şiirler yazdı. Daha sonra öykü ve romana yöneldi.</a:t>
            </a:r>
          </a:p>
          <a:p>
            <a:r>
              <a:rPr lang="tr-TR" dirty="0"/>
              <a:t>Öykü ve romanlarında doğa betimlemeleriyle birlikte insan ilişkilerini de kendi doğallığı içinde ele aldı.</a:t>
            </a:r>
          </a:p>
          <a:p>
            <a:r>
              <a:rPr lang="tr-TR" dirty="0"/>
              <a:t>Köy ve kasaba gerçeklerini anlatmıştır. Köy edebiyatı akımının temsilcilerindendir.</a:t>
            </a:r>
          </a:p>
          <a:p>
            <a:r>
              <a:rPr lang="tr-TR" dirty="0"/>
              <a:t>Anadolu’nun kırsal kesimini işlemiştir. Kendi yaşadıklarından, anılarından, gözlemlerinden yararlanmıştır.</a:t>
            </a:r>
          </a:p>
          <a:p>
            <a:r>
              <a:rPr lang="tr-TR" dirty="0"/>
              <a:t>Romanları, doğduğu büyüdüğü çok iyi tanıdığı Polatlı, Eskişehir, Beypazarı yörelerinde ve çevre köylerde geçer.</a:t>
            </a:r>
          </a:p>
          <a:p>
            <a:r>
              <a:rPr lang="tr-TR" dirty="0"/>
              <a:t>Romanlarında yoksul köylünün su, toprak, eğitim, parasızlık, ortakçılık gibi köyden kasabaya, kente göçü; iki romanında da Kurtuluş Savaşı’nı işlemiştir.</a:t>
            </a:r>
          </a:p>
          <a:p>
            <a:r>
              <a:rPr lang="tr-TR" b="1" dirty="0"/>
              <a:t>“Sarı </a:t>
            </a:r>
            <a:r>
              <a:rPr lang="tr-TR" b="1" dirty="0" err="1"/>
              <a:t>Traktör”de</a:t>
            </a:r>
            <a:r>
              <a:rPr lang="tr-TR" b="1" dirty="0"/>
              <a:t> </a:t>
            </a:r>
            <a:r>
              <a:rPr lang="tr-TR" dirty="0"/>
              <a:t>tarımda makineleşme ile gelen sorunları ve değişimi; </a:t>
            </a:r>
            <a:r>
              <a:rPr lang="tr-TR" b="1" dirty="0"/>
              <a:t>“</a:t>
            </a:r>
            <a:r>
              <a:rPr lang="tr-TR" b="1" dirty="0" err="1"/>
              <a:t>Yarbükü”nde</a:t>
            </a:r>
            <a:r>
              <a:rPr lang="tr-TR" b="1" dirty="0"/>
              <a:t> </a:t>
            </a:r>
            <a:r>
              <a:rPr lang="tr-TR" dirty="0"/>
              <a:t>su sorunu; “</a:t>
            </a:r>
            <a:r>
              <a:rPr lang="tr-TR" dirty="0" err="1"/>
              <a:t>Emmioğlu”nda</a:t>
            </a:r>
            <a:r>
              <a:rPr lang="tr-TR" dirty="0"/>
              <a:t> ve “Kente İndi İdris’te makineleşme sonucu işsiz kalan köylülerin kente göçmesini ve kentte yaşadığı gurbet duygusunu; “</a:t>
            </a:r>
            <a:r>
              <a:rPr lang="tr-TR" b="1" dirty="0"/>
              <a:t>Yoz Duvar’da </a:t>
            </a:r>
            <a:r>
              <a:rPr lang="tr-TR" dirty="0"/>
              <a:t>hayvancılıkla ilgili sorunları; “Tütün </a:t>
            </a:r>
            <a:r>
              <a:rPr lang="tr-TR" dirty="0" err="1"/>
              <a:t>Yorgunu’nda</a:t>
            </a:r>
            <a:r>
              <a:rPr lang="tr-TR" dirty="0"/>
              <a:t> tütün ekicilerin hayatını anlatır. “</a:t>
            </a:r>
            <a:r>
              <a:rPr lang="tr-TR" dirty="0" err="1"/>
              <a:t>Otlakçılar”da</a:t>
            </a:r>
            <a:r>
              <a:rPr lang="tr-TR" dirty="0"/>
              <a:t> öğretmenlerin köyde yaptığı olumlu çalışmalar anlatılır.</a:t>
            </a:r>
          </a:p>
          <a:p>
            <a:r>
              <a:rPr lang="tr-TR" dirty="0"/>
              <a:t>“Vatan Dediler” ve “Toz Duman İçinde” romanlarında ise Kurtuluş Savaşı yıllarında ki köy hayatından kesitler sunar</a:t>
            </a:r>
            <a:r>
              <a:rPr lang="tr-TR" dirty="0" smtClean="0"/>
              <a:t>.</a:t>
            </a:r>
          </a:p>
          <a:p>
            <a:r>
              <a:rPr lang="tr-TR" dirty="0"/>
              <a:t>Öykü: Ateş Düşünce, Öte Yakadaki Cennet, Duvar Yazıları, </a:t>
            </a:r>
            <a:r>
              <a:rPr lang="tr-TR" dirty="0" err="1"/>
              <a:t>Hendekbaşı</a:t>
            </a:r>
            <a:r>
              <a:rPr lang="tr-TR" dirty="0"/>
              <a:t>, Hem Uzak Hem Yakın</a:t>
            </a:r>
          </a:p>
          <a:p>
            <a:endParaRPr lang="tr-TR" dirty="0"/>
          </a:p>
          <a:p>
            <a:endParaRPr lang="tr-TR" dirty="0"/>
          </a:p>
        </p:txBody>
      </p:sp>
    </p:spTree>
    <p:extLst>
      <p:ext uri="{BB962C8B-B14F-4D97-AF65-F5344CB8AC3E}">
        <p14:creationId xmlns:p14="http://schemas.microsoft.com/office/powerpoint/2010/main" val="367416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000" y="0"/>
            <a:ext cx="9980612" cy="6858000"/>
          </a:xfrm>
        </p:spPr>
        <p:txBody>
          <a:bodyPr/>
          <a:lstStyle/>
          <a:p>
            <a:r>
              <a:rPr lang="tr-TR" b="1" dirty="0" smtClean="0"/>
              <a:t>HALDUN TANER</a:t>
            </a:r>
          </a:p>
          <a:p>
            <a:r>
              <a:rPr lang="tr-TR" b="1" dirty="0"/>
              <a:t>Gazetelerde fıkralar, söyleyişler yazmış, başyazarlık yapmıştır.</a:t>
            </a:r>
          </a:p>
          <a:p>
            <a:r>
              <a:rPr lang="tr-TR" b="1" dirty="0"/>
              <a:t>Edebiyatımızda oyun ve öykü yazarı olarak tanınmıştır.</a:t>
            </a:r>
          </a:p>
          <a:p>
            <a:r>
              <a:rPr lang="tr-TR" b="1" dirty="0"/>
              <a:t>Oyunlarında çağın değişen olaylarını (toplumsal olaylarını) ve sorunlarını işlemiştir.</a:t>
            </a:r>
          </a:p>
          <a:p>
            <a:r>
              <a:rPr lang="tr-TR" b="1" dirty="0"/>
              <a:t>İlk oyunlarında sonra epik tiyatro türünde eserler vermiştir. Türk edebiyatında ilk epik tiyatro örneği olan “Keşanlı Ali </a:t>
            </a:r>
            <a:r>
              <a:rPr lang="tr-TR" b="1" dirty="0" err="1"/>
              <a:t>Destanı”nı</a:t>
            </a:r>
            <a:r>
              <a:rPr lang="tr-TR" b="1" dirty="0"/>
              <a:t> yazmıştır.</a:t>
            </a:r>
          </a:p>
          <a:p>
            <a:r>
              <a:rPr lang="tr-TR" b="1" dirty="0"/>
              <a:t>Güncel olayları konu alan eleştirel oyunları seyirciye sunabilmek için kabare tiyatrosunun kuruluşuna öncülük etmiştir. Dört arkadaşıyla birlikte Devekuşu Devlet Tiyatrosu’nu kurmuştur.</a:t>
            </a:r>
          </a:p>
          <a:p>
            <a:r>
              <a:rPr lang="tr-TR" b="1" dirty="0"/>
              <a:t>Modern Öykünün edebiyatımızdaki temsilcisidir.</a:t>
            </a:r>
          </a:p>
          <a:p>
            <a:r>
              <a:rPr lang="tr-TR" b="1" dirty="0"/>
              <a:t>Öykülerinde konu, olay ve kişi çeşitliliği vardır.</a:t>
            </a:r>
          </a:p>
          <a:p>
            <a:r>
              <a:rPr lang="tr-TR" b="1" dirty="0"/>
              <a:t>Çok iyi bir gözlemcidir. Okurlarını gerçeklerle karşı karşıya getirir</a:t>
            </a:r>
            <a:r>
              <a:rPr lang="tr-TR" b="1" dirty="0" smtClean="0"/>
              <a:t>.</a:t>
            </a:r>
            <a:endParaRPr lang="tr-TR" dirty="0" smtClean="0"/>
          </a:p>
          <a:p>
            <a:r>
              <a:rPr lang="tr-TR" b="1" dirty="0"/>
              <a:t>Öykü: Şişhane’ye Yağmur Yağıyordu, On İkiye Bir </a:t>
            </a:r>
            <a:r>
              <a:rPr lang="tr-TR" b="1" dirty="0" smtClean="0"/>
              <a:t>Var, </a:t>
            </a:r>
            <a:r>
              <a:rPr lang="tr-TR" b="1" dirty="0"/>
              <a:t>Yaşasın Demokrasi, </a:t>
            </a:r>
          </a:p>
        </p:txBody>
      </p:sp>
    </p:spTree>
    <p:extLst>
      <p:ext uri="{BB962C8B-B14F-4D97-AF65-F5344CB8AC3E}">
        <p14:creationId xmlns:p14="http://schemas.microsoft.com/office/powerpoint/2010/main" val="48371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8582" y="0"/>
            <a:ext cx="10723418" cy="6858000"/>
          </a:xfrm>
        </p:spPr>
        <p:txBody>
          <a:bodyPr/>
          <a:lstStyle/>
          <a:p>
            <a:r>
              <a:rPr lang="tr-TR" dirty="0" smtClean="0"/>
              <a:t>ÖRNEK SORULAR:</a:t>
            </a:r>
          </a:p>
          <a:p>
            <a:r>
              <a:rPr lang="tr-TR" dirty="0" smtClean="0"/>
              <a:t>Aşağıda verilen hikayelerin karşılarına yazarlarını yazınız.</a:t>
            </a:r>
          </a:p>
          <a:p>
            <a:r>
              <a:rPr lang="tr-TR" b="1" dirty="0"/>
              <a:t>Şişhane’ye Yağmur </a:t>
            </a:r>
            <a:r>
              <a:rPr lang="tr-TR" b="1" dirty="0" smtClean="0"/>
              <a:t>Yağıyordu: Haldun </a:t>
            </a:r>
          </a:p>
          <a:p>
            <a:r>
              <a:rPr lang="tr-TR" dirty="0"/>
              <a:t>Gece Vardiyası</a:t>
            </a:r>
            <a:r>
              <a:rPr lang="tr-TR" dirty="0" smtClean="0"/>
              <a:t>,: fakir Baykurt</a:t>
            </a:r>
          </a:p>
          <a:p>
            <a:r>
              <a:rPr lang="tr-TR" dirty="0" err="1" smtClean="0"/>
              <a:t>Sarıı</a:t>
            </a:r>
            <a:r>
              <a:rPr lang="tr-TR" dirty="0" smtClean="0"/>
              <a:t> sıcak: yaşar kemal</a:t>
            </a:r>
            <a:endParaRPr lang="tr-TR" dirty="0"/>
          </a:p>
          <a:p>
            <a:r>
              <a:rPr lang="tr-TR" dirty="0" smtClean="0"/>
              <a:t>Ekmek kavgası: </a:t>
            </a:r>
            <a:r>
              <a:rPr lang="tr-TR" dirty="0" err="1" smtClean="0"/>
              <a:t>orhan</a:t>
            </a:r>
            <a:r>
              <a:rPr lang="tr-TR" dirty="0" smtClean="0"/>
              <a:t> kemal</a:t>
            </a:r>
          </a:p>
          <a:p>
            <a:endParaRPr lang="tr-TR" dirty="0" smtClean="0"/>
          </a:p>
          <a:p>
            <a:endParaRPr lang="tr-TR" dirty="0"/>
          </a:p>
        </p:txBody>
      </p:sp>
    </p:spTree>
    <p:extLst>
      <p:ext uri="{BB962C8B-B14F-4D97-AF65-F5344CB8AC3E}">
        <p14:creationId xmlns:p14="http://schemas.microsoft.com/office/powerpoint/2010/main" val="415175094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133</TotalTime>
  <Words>1689</Words>
  <Application>Microsoft Office PowerPoint</Application>
  <PresentationFormat>Geniş ekran</PresentationFormat>
  <Paragraphs>82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roboto</vt:lpstr>
      <vt:lpstr>Wingdings 3</vt:lpstr>
      <vt:lpstr>Duman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Lenovo</cp:lastModifiedBy>
  <cp:revision>6</cp:revision>
  <dcterms:created xsi:type="dcterms:W3CDTF">2020-10-15T17:53:00Z</dcterms:created>
  <dcterms:modified xsi:type="dcterms:W3CDTF">2020-11-04T07:39:05Z</dcterms:modified>
</cp:coreProperties>
</file>