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3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4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37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86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75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17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05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0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96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62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2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868B0-ED30-4206-8734-8EAB8183E78E}" type="datetimeFigureOut">
              <a:rPr lang="tr-TR" smtClean="0"/>
              <a:t>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8F50B19-6D4A-4BD4-8EB0-B1A9F55A0D4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37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Unvan 12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70099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BİRLEŞİK KELİMELERİN YAZILIŞI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0" y="1191491"/>
            <a:ext cx="11054855" cy="4941453"/>
          </a:xfrm>
        </p:spPr>
        <p:txBody>
          <a:bodyPr/>
          <a:lstStyle/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Yeni bir kavramı karşılamak üzere, 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birden fazla sözcüğün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bir araya gelip kaynaşmasıyla oluşan sözcüklere 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birleşik sözcük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denir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1.ANLAM KAYMASI YOLUYLA OLUŞANLAR</a:t>
            </a:r>
          </a:p>
          <a:p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Balık+sırtı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=balıksırtı(artık desen ismi oldu)</a:t>
            </a:r>
          </a:p>
          <a:p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Boş+boğaz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=boşboğaz</a:t>
            </a:r>
          </a:p>
          <a:p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Tavşan+kanı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=tavşankanı</a:t>
            </a:r>
          </a:p>
          <a:p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Rüzgar+gülü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=rüzgargülü</a:t>
            </a:r>
          </a:p>
          <a:p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Aslan+ağzı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=aslanağzı(renk)</a:t>
            </a:r>
          </a:p>
          <a:p>
            <a:r>
              <a:rPr lang="tr-TR" dirty="0" err="1" smtClean="0"/>
              <a:t>Baş+köşe</a:t>
            </a:r>
            <a:r>
              <a:rPr lang="tr-TR" dirty="0" smtClean="0"/>
              <a:t>=başköşe(birinci kelime gerçek anlamından uzaklaştı)</a:t>
            </a:r>
          </a:p>
          <a:p>
            <a:r>
              <a:rPr lang="tr-TR" dirty="0" err="1" smtClean="0"/>
              <a:t>Kuş+üzümü</a:t>
            </a:r>
            <a:r>
              <a:rPr lang="tr-TR" dirty="0" smtClean="0"/>
              <a:t>=kuşüzümü(</a:t>
            </a:r>
            <a:r>
              <a:rPr lang="tr-TR" dirty="0">
                <a:solidFill>
                  <a:prstClr val="black"/>
                </a:solidFill>
              </a:rPr>
              <a:t>birinci kelime gerçek anlamından </a:t>
            </a:r>
            <a:r>
              <a:rPr lang="tr-TR" dirty="0" smtClean="0">
                <a:solidFill>
                  <a:prstClr val="black"/>
                </a:solidFill>
              </a:rPr>
              <a:t>uzaklaştı)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669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086764"/>
          </a:xfrm>
        </p:spPr>
        <p:txBody>
          <a:bodyPr>
            <a:normAutofit/>
          </a:bodyPr>
          <a:lstStyle/>
          <a:p>
            <a:r>
              <a:rPr lang="tr-TR" dirty="0" smtClean="0"/>
              <a:t>2.KURALLI BİRLEŞİK FİİLLER</a:t>
            </a:r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İki kelimenin belli kurallara göre birleşmesiyle oluşan birleşik fiillerdir. Kurallı birleşik fiillerde, kendi anlamından uzaklaşarak ana fiile “yeterlik, 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tezlik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, yaklaşma, 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sürerlik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” gibi anlamlar katar. Kurallı birleşik fiiller 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her zaman birleşik yazılır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Kurallı 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birleşik fiiller dörde ayrılır:</a:t>
            </a:r>
          </a:p>
          <a:p>
            <a:r>
              <a:rPr lang="tr-TR" b="1" dirty="0" smtClean="0">
                <a:solidFill>
                  <a:srgbClr val="DD0055"/>
                </a:solidFill>
                <a:latin typeface="Segoe UI" panose="020B0502040204020203" pitchFamily="34" charset="0"/>
              </a:rPr>
              <a:t> </a:t>
            </a: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a. Yeterlilik Fiili</a:t>
            </a:r>
            <a:endParaRPr lang="tr-TR" dirty="0">
              <a:solidFill>
                <a:srgbClr val="111111"/>
              </a:solidFill>
              <a:latin typeface="Segoe UI" panose="020B0502040204020203" pitchFamily="34" charset="0"/>
            </a:endParaRPr>
          </a:p>
          <a:p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Bir fiile 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“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ebil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(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mek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)” yardımcı fiili getirilerek yapılır. Cümleye “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gücü yetme” 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veya 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ihtimal” 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anlamı katar. Soru olarak kullanıldığı bazı durumlarda 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“rica” 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anlamı katar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b="1" dirty="0"/>
              <a:t>»</a:t>
            </a:r>
            <a:r>
              <a:rPr lang="tr-TR" dirty="0"/>
              <a:t> Öğretmeniyle </a:t>
            </a:r>
            <a:r>
              <a:rPr lang="tr-TR" u="sng" dirty="0"/>
              <a:t>konuş</a:t>
            </a:r>
            <a:r>
              <a:rPr lang="tr-TR" b="1" u="sng" dirty="0"/>
              <a:t>abil</a:t>
            </a:r>
            <a:r>
              <a:rPr lang="tr-TR" u="sng" dirty="0"/>
              <a:t>miş</a:t>
            </a: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Babam iki bavulu aynı anda </a:t>
            </a:r>
            <a:r>
              <a:rPr lang="tr-TR" u="sng" dirty="0"/>
              <a:t>taşıy</a:t>
            </a:r>
            <a:r>
              <a:rPr lang="tr-TR" b="1" u="sng" dirty="0"/>
              <a:t>abil</a:t>
            </a:r>
            <a:r>
              <a:rPr lang="tr-TR" u="sng" dirty="0"/>
              <a:t>iyor</a:t>
            </a:r>
            <a:r>
              <a:rPr lang="tr-TR" dirty="0"/>
              <a:t>. (Gücü yetme)</a:t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Bu yıl kış geç </a:t>
            </a:r>
            <a:r>
              <a:rPr lang="tr-TR" u="sng" dirty="0"/>
              <a:t>gel</a:t>
            </a:r>
            <a:r>
              <a:rPr lang="tr-TR" b="1" u="sng" dirty="0"/>
              <a:t>ebil</a:t>
            </a:r>
            <a:r>
              <a:rPr lang="tr-TR" u="sng" dirty="0"/>
              <a:t>ir</a:t>
            </a:r>
            <a:r>
              <a:rPr lang="tr-TR" dirty="0"/>
              <a:t>. (İhtimal)</a:t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Mektubu </a:t>
            </a:r>
            <a:r>
              <a:rPr lang="tr-TR" u="sng" dirty="0"/>
              <a:t>okuy</a:t>
            </a:r>
            <a:r>
              <a:rPr lang="tr-TR" b="1" u="sng" dirty="0"/>
              <a:t>abil</a:t>
            </a:r>
            <a:r>
              <a:rPr lang="tr-TR" u="sng" dirty="0"/>
              <a:t>din</a:t>
            </a:r>
            <a:r>
              <a:rPr lang="tr-TR" dirty="0"/>
              <a:t> mi? (Gücü yetme, yapabilme)</a:t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Biraz daha sessiz </a:t>
            </a:r>
            <a:r>
              <a:rPr lang="tr-TR" u="sng" dirty="0"/>
              <a:t>ol</a:t>
            </a:r>
            <a:r>
              <a:rPr lang="tr-TR" b="1" u="sng" dirty="0"/>
              <a:t>abi</a:t>
            </a:r>
            <a:r>
              <a:rPr lang="tr-TR" u="sng" dirty="0"/>
              <a:t>lir</a:t>
            </a:r>
            <a:r>
              <a:rPr lang="tr-TR" dirty="0"/>
              <a:t> misiniz? (Rica)</a:t>
            </a:r>
            <a:endParaRPr lang="tr-TR" dirty="0">
              <a:solidFill>
                <a:srgbClr val="222222"/>
              </a:solidFill>
              <a:latin typeface="Segoe UI" panose="020B0502040204020203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30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077527"/>
          </a:xfrm>
        </p:spPr>
        <p:txBody>
          <a:bodyPr/>
          <a:lstStyle/>
          <a:p>
            <a:r>
              <a:rPr lang="tr-TR" dirty="0"/>
              <a:t> Yeterlilik fiilinin olumsuzu iki şekilde yapılır:</a:t>
            </a:r>
          </a:p>
          <a:p>
            <a:r>
              <a:rPr lang="tr-TR" b="1" u="sng" dirty="0"/>
              <a:t>Yeterlilik fiili gücü yetmezlik, yapamama anlamı taşıyorsa</a:t>
            </a:r>
            <a:r>
              <a:rPr lang="tr-TR" dirty="0"/>
              <a:t> “</a:t>
            </a:r>
            <a:r>
              <a:rPr lang="tr-TR" dirty="0" err="1"/>
              <a:t>ebilmek</a:t>
            </a:r>
            <a:r>
              <a:rPr lang="tr-TR" dirty="0"/>
              <a:t>” yardımcı fiilinin “bilmek” kısmı atılır, onun yerine “-</a:t>
            </a:r>
            <a:r>
              <a:rPr lang="tr-TR" dirty="0" err="1"/>
              <a:t>ma</a:t>
            </a:r>
            <a:r>
              <a:rPr lang="tr-TR" dirty="0"/>
              <a:t>, -me” olumsuzluk eki “ama(</a:t>
            </a:r>
            <a:r>
              <a:rPr lang="tr-TR" dirty="0" err="1"/>
              <a:t>mak</a:t>
            </a:r>
            <a:r>
              <a:rPr lang="tr-TR" dirty="0"/>
              <a:t>), eme(</a:t>
            </a:r>
            <a:r>
              <a:rPr lang="tr-TR" dirty="0" err="1"/>
              <a:t>mek</a:t>
            </a:r>
            <a:r>
              <a:rPr lang="tr-TR" dirty="0"/>
              <a:t>)” şeklinde getirilir:</a:t>
            </a:r>
            <a:br>
              <a:rPr lang="tr-TR" dirty="0"/>
            </a:br>
            <a:r>
              <a:rPr lang="tr-TR" dirty="0"/>
              <a:t>Başar</a:t>
            </a:r>
            <a:r>
              <a:rPr lang="tr-TR" b="1" dirty="0"/>
              <a:t>abil</a:t>
            </a:r>
            <a:r>
              <a:rPr lang="tr-TR" dirty="0"/>
              <a:t>irim             → Başar</a:t>
            </a:r>
            <a:r>
              <a:rPr lang="tr-TR" b="1" dirty="0"/>
              <a:t>ama</a:t>
            </a:r>
            <a:r>
              <a:rPr lang="tr-TR" dirty="0"/>
              <a:t>m</a:t>
            </a:r>
            <a:br>
              <a:rPr lang="tr-TR" dirty="0"/>
            </a:br>
            <a:r>
              <a:rPr lang="tr-TR" dirty="0"/>
              <a:t>Aç</a:t>
            </a:r>
            <a:r>
              <a:rPr lang="tr-TR" b="1" dirty="0"/>
              <a:t>abil</a:t>
            </a:r>
            <a:r>
              <a:rPr lang="tr-TR" dirty="0"/>
              <a:t>irim                 → Aç</a:t>
            </a:r>
            <a:r>
              <a:rPr lang="tr-TR" b="1" dirty="0"/>
              <a:t>ama</a:t>
            </a:r>
            <a:r>
              <a:rPr lang="tr-TR" dirty="0"/>
              <a:t>m</a:t>
            </a:r>
            <a:br>
              <a:rPr lang="tr-TR" dirty="0"/>
            </a:br>
            <a:r>
              <a:rPr lang="tr-TR" dirty="0"/>
              <a:t>Oku</a:t>
            </a:r>
            <a:r>
              <a:rPr lang="tr-TR" b="1" dirty="0"/>
              <a:t>yabil</a:t>
            </a:r>
            <a:r>
              <a:rPr lang="tr-TR" dirty="0"/>
              <a:t>ir                 → Okuy</a:t>
            </a:r>
            <a:r>
              <a:rPr lang="tr-TR" b="1" dirty="0"/>
              <a:t>ama</a:t>
            </a:r>
            <a:r>
              <a:rPr lang="tr-TR" dirty="0"/>
              <a:t>z</a:t>
            </a:r>
          </a:p>
          <a:p>
            <a:r>
              <a:rPr lang="tr-TR" b="1" u="sng" dirty="0"/>
              <a:t>Yeterlilik fiili gücü yetmezlik, yapamama ihtimali içeriyorsa</a:t>
            </a:r>
            <a:r>
              <a:rPr lang="tr-TR" dirty="0"/>
              <a:t> :</a:t>
            </a:r>
            <a:br>
              <a:rPr lang="tr-TR" dirty="0"/>
            </a:br>
            <a:r>
              <a:rPr lang="tr-TR" dirty="0"/>
              <a:t>Yaz</a:t>
            </a:r>
            <a:r>
              <a:rPr lang="tr-TR" b="1" dirty="0"/>
              <a:t>abil</a:t>
            </a:r>
            <a:r>
              <a:rPr lang="tr-TR" dirty="0"/>
              <a:t>irim               → Yaz</a:t>
            </a:r>
            <a:r>
              <a:rPr lang="tr-TR" b="1" dirty="0"/>
              <a:t>amayabil</a:t>
            </a:r>
            <a:r>
              <a:rPr lang="tr-TR" dirty="0"/>
              <a:t>irim</a:t>
            </a:r>
            <a:br>
              <a:rPr lang="tr-TR" dirty="0"/>
            </a:br>
            <a:r>
              <a:rPr lang="tr-TR" dirty="0"/>
              <a:t>Gel</a:t>
            </a:r>
            <a:r>
              <a:rPr lang="tr-TR" b="1" dirty="0"/>
              <a:t>ebil</a:t>
            </a:r>
            <a:r>
              <a:rPr lang="tr-TR" dirty="0"/>
              <a:t>irim                → Gel</a:t>
            </a:r>
            <a:r>
              <a:rPr lang="tr-TR" b="1" dirty="0"/>
              <a:t>emeyebil</a:t>
            </a:r>
            <a:r>
              <a:rPr lang="tr-TR" dirty="0"/>
              <a:t>irim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97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096000"/>
          </a:xfrm>
        </p:spPr>
        <p:txBody>
          <a:bodyPr/>
          <a:lstStyle/>
          <a:p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b. </a:t>
            </a:r>
            <a:r>
              <a:rPr lang="tr-TR" b="1" dirty="0" err="1">
                <a:solidFill>
                  <a:srgbClr val="DD0055"/>
                </a:solidFill>
                <a:latin typeface="Segoe UI" panose="020B0502040204020203" pitchFamily="34" charset="0"/>
              </a:rPr>
              <a:t>Tezlik</a:t>
            </a: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 Fiili</a:t>
            </a:r>
            <a:endParaRPr lang="tr-TR" dirty="0">
              <a:solidFill>
                <a:srgbClr val="111111"/>
              </a:solidFill>
              <a:latin typeface="Segoe UI" panose="020B0502040204020203" pitchFamily="34" charset="0"/>
            </a:endParaRPr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Bir fiile “iver(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mek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)” yardımcı fiili getirilerek yapılır. Cümleye “çabukluk (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tezlik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), 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birdenbirelik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 ve kolaylık ” anlamı katar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b="1" dirty="0"/>
              <a:t>»</a:t>
            </a:r>
            <a:r>
              <a:rPr lang="tr-TR" dirty="0"/>
              <a:t> Penceredeki güvercin pır diye </a:t>
            </a:r>
            <a:r>
              <a:rPr lang="tr-TR" u="sng" dirty="0"/>
              <a:t>uç</a:t>
            </a:r>
            <a:r>
              <a:rPr lang="tr-TR" b="1" u="sng" dirty="0"/>
              <a:t>uver</a:t>
            </a:r>
            <a:r>
              <a:rPr lang="tr-TR" u="sng" dirty="0"/>
              <a:t>di</a:t>
            </a: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Dağ gibi bulaşığı yıkayıverdi. (Çabukluk)</a:t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Öğretmenimiz zor soruyu çözüverdi. (Kolayca)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/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endParaRPr lang="tr-TR" dirty="0">
              <a:solidFill>
                <a:srgbClr val="222222"/>
              </a:solidFill>
              <a:latin typeface="Segoe UI" panose="020B0502040204020203" pitchFamily="34" charset="0"/>
            </a:endParaRPr>
          </a:p>
          <a:p>
            <a:r>
              <a:rPr lang="tr-TR" dirty="0" err="1"/>
              <a:t>Tezlik</a:t>
            </a:r>
            <a:r>
              <a:rPr lang="tr-TR" dirty="0"/>
              <a:t> fiilinin olumsuzu iki şekilde yapılır: </a:t>
            </a:r>
            <a:r>
              <a:rPr lang="tr-TR" b="1" dirty="0"/>
              <a:t>“-</a:t>
            </a:r>
            <a:r>
              <a:rPr lang="tr-TR" b="1" dirty="0" err="1"/>
              <a:t>ma</a:t>
            </a:r>
            <a:r>
              <a:rPr lang="tr-TR" b="1" dirty="0"/>
              <a:t>, -me” olumsuzluk eki</a:t>
            </a:r>
            <a:r>
              <a:rPr lang="tr-TR" dirty="0"/>
              <a:t> ya </a:t>
            </a:r>
            <a:r>
              <a:rPr lang="tr-TR" u="sng" dirty="0"/>
              <a:t>yardımcı fiilden sonra</a:t>
            </a:r>
            <a:r>
              <a:rPr lang="tr-TR" dirty="0"/>
              <a:t> getirilir ya da </a:t>
            </a:r>
            <a:r>
              <a:rPr lang="tr-TR" u="sng" dirty="0"/>
              <a:t>ana fiilden sonra</a:t>
            </a:r>
            <a:r>
              <a:rPr lang="tr-TR" dirty="0"/>
              <a:t> getirilir.</a:t>
            </a:r>
            <a:br>
              <a:rPr lang="tr-TR" dirty="0"/>
            </a:br>
            <a:r>
              <a:rPr lang="tr-TR" dirty="0" smtClean="0"/>
              <a:t>Alıverdi-alıvermedi-almayıverdi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/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20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123709"/>
          </a:xfrm>
        </p:spPr>
        <p:txBody>
          <a:bodyPr/>
          <a:lstStyle/>
          <a:p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c. </a:t>
            </a:r>
            <a:r>
              <a:rPr lang="tr-TR" b="1" dirty="0" err="1">
                <a:solidFill>
                  <a:srgbClr val="DD0055"/>
                </a:solidFill>
                <a:latin typeface="Segoe UI" panose="020B0502040204020203" pitchFamily="34" charset="0"/>
              </a:rPr>
              <a:t>Sürerlik</a:t>
            </a: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 (Süreklilik) Fiili</a:t>
            </a:r>
            <a:endParaRPr lang="tr-TR" dirty="0">
              <a:solidFill>
                <a:srgbClr val="111111"/>
              </a:solidFill>
              <a:latin typeface="Segoe UI" panose="020B0502040204020203" pitchFamily="34" charset="0"/>
            </a:endParaRPr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Ana fiile “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edur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(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mak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)”, “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ekal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(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mak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)” ve “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egel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(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mek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)” yardımcı fiillerinin getirilmesiyle oluşur. Cümlelere işin, oluşun hareketin bitmediği, devam ettiği anlamı katar.</a:t>
            </a:r>
          </a:p>
          <a:p>
            <a:r>
              <a:rPr lang="tr-TR" b="1" dirty="0"/>
              <a:t>»</a:t>
            </a:r>
            <a:r>
              <a:rPr lang="tr-TR" dirty="0"/>
              <a:t> Siz resimli kitaplara </a:t>
            </a:r>
            <a:r>
              <a:rPr lang="tr-TR" u="sng" dirty="0"/>
              <a:t>bak</a:t>
            </a:r>
            <a:r>
              <a:rPr lang="tr-TR" b="1" u="sng" dirty="0"/>
              <a:t>adur</a:t>
            </a:r>
            <a:r>
              <a:rPr lang="tr-TR" u="sng" dirty="0"/>
              <a:t>un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/>
              <a:t>cümlesinde “bakadurmak” sözcüğü </a:t>
            </a:r>
            <a:r>
              <a:rPr lang="tr-TR" dirty="0" err="1"/>
              <a:t>sürerlik</a:t>
            </a:r>
            <a:r>
              <a:rPr lang="tr-TR" dirty="0"/>
              <a:t> birleşik fiilidir. “Bakmak” ana fiiline “</a:t>
            </a:r>
            <a:r>
              <a:rPr lang="tr-TR" dirty="0" err="1"/>
              <a:t>adurmak</a:t>
            </a:r>
            <a:r>
              <a:rPr lang="tr-TR" dirty="0"/>
              <a:t>” getirilerek “bakadurmak” fiili elde edilmiştir. Fiilde “bakmaya devam edin” anlamı vardır.</a:t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Koltuğun üzerinde </a:t>
            </a:r>
            <a:r>
              <a:rPr lang="tr-TR" u="sng" dirty="0"/>
              <a:t>uyuy</a:t>
            </a:r>
            <a:r>
              <a:rPr lang="tr-TR" b="1" u="sng" dirty="0"/>
              <a:t>akal</a:t>
            </a:r>
            <a:r>
              <a:rPr lang="tr-TR" u="sng" dirty="0"/>
              <a:t>mış</a:t>
            </a:r>
            <a:r>
              <a:rPr lang="tr-TR" dirty="0"/>
              <a:t>.</a:t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Bu gelenek nesilden </a:t>
            </a:r>
            <a:r>
              <a:rPr lang="tr-TR" dirty="0" err="1"/>
              <a:t>nesile</a:t>
            </a:r>
            <a:r>
              <a:rPr lang="tr-TR" dirty="0"/>
              <a:t> </a:t>
            </a:r>
            <a:r>
              <a:rPr lang="tr-TR" u="sng" dirty="0"/>
              <a:t>sür</a:t>
            </a:r>
            <a:r>
              <a:rPr lang="tr-TR" b="1" u="sng" dirty="0"/>
              <a:t>egel</a:t>
            </a:r>
            <a:r>
              <a:rPr lang="tr-TR" u="sng" dirty="0"/>
              <a:t>miş</a:t>
            </a:r>
            <a:r>
              <a:rPr lang="tr-TR" dirty="0" smtClean="0"/>
              <a:t>.</a:t>
            </a:r>
          </a:p>
          <a:p>
            <a:r>
              <a:rPr lang="tr-TR" dirty="0" smtClean="0"/>
              <a:t>******OLUMSUZ BİÇİMİ YOKTUR.</a:t>
            </a:r>
            <a:endParaRPr lang="tr-TR" dirty="0"/>
          </a:p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3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123709"/>
          </a:xfrm>
        </p:spPr>
        <p:txBody>
          <a:bodyPr/>
          <a:lstStyle/>
          <a:p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d. Yaklaşma Fiili</a:t>
            </a:r>
            <a:endParaRPr lang="tr-TR" dirty="0">
              <a:solidFill>
                <a:srgbClr val="111111"/>
              </a:solidFill>
              <a:latin typeface="Segoe UI" panose="020B0502040204020203" pitchFamily="34" charset="0"/>
            </a:endParaRPr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Bir fiile “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eyaz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(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mak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)” yardımcı fiili getirilerek yapılır. Fiile “hemen hemen, az kalsın” anlamı katar. Fiilin gerçekleşmesine çok yaklaşıldığı anlamı taşıdığı için buna “yaklaşma fiili” adı verilmiştir.</a:t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endParaRPr lang="tr-TR" dirty="0">
              <a:solidFill>
                <a:srgbClr val="222222"/>
              </a:solidFill>
              <a:latin typeface="Segoe UI" panose="020B0502040204020203" pitchFamily="34" charset="0"/>
            </a:endParaRPr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/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Bir genç havuzda </a:t>
            </a:r>
            <a:r>
              <a:rPr lang="tr-TR" u="sng" dirty="0" err="1">
                <a:solidFill>
                  <a:srgbClr val="222222"/>
                </a:solidFill>
                <a:latin typeface="Segoe UI" panose="020B0502040204020203" pitchFamily="34" charset="0"/>
              </a:rPr>
              <a:t>boğul</a:t>
            </a:r>
            <a:r>
              <a:rPr lang="tr-TR" b="1" u="sng" dirty="0" err="1">
                <a:solidFill>
                  <a:srgbClr val="222222"/>
                </a:solidFill>
                <a:latin typeface="Segoe UI" panose="020B0502040204020203" pitchFamily="34" charset="0"/>
              </a:rPr>
              <a:t>ayaz</a:t>
            </a:r>
            <a:r>
              <a:rPr lang="tr-TR" u="sng" dirty="0" err="1">
                <a:solidFill>
                  <a:srgbClr val="222222"/>
                </a:solidFill>
                <a:latin typeface="Segoe UI" panose="020B0502040204020203" pitchFamily="34" charset="0"/>
              </a:rPr>
              <a:t>dı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cümlesinde “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boğulayazmak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” sözcüğü yaklaşma birleşik fiilidir. “Boğulmak” ana fiiline “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ayazmak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” getirilerek oluşturulmuştur. Fiilde “az kalsın boğuluyordu, boğulmaya çok yaklaştı” anlamı vardır.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Kardeşim yolda yürürken 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düş</a:t>
            </a:r>
            <a:r>
              <a:rPr lang="tr-TR" b="1" u="sng" dirty="0">
                <a:solidFill>
                  <a:srgbClr val="222222"/>
                </a:solidFill>
                <a:latin typeface="Segoe UI" panose="020B0502040204020203" pitchFamily="34" charset="0"/>
              </a:rPr>
              <a:t>eyaz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dı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****OLUMSUZ BİÇİMİ YOKTUR.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522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096000"/>
          </a:xfrm>
        </p:spPr>
        <p:txBody>
          <a:bodyPr/>
          <a:lstStyle/>
          <a:p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3) </a:t>
            </a:r>
            <a:r>
              <a:rPr lang="tr-TR" b="1" dirty="0" err="1">
                <a:solidFill>
                  <a:srgbClr val="DD0055"/>
                </a:solidFill>
                <a:latin typeface="Segoe UI" panose="020B0502040204020203" pitchFamily="34" charset="0"/>
              </a:rPr>
              <a:t>Deyimleşmiş</a:t>
            </a: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 (Anlamca Kaynaşmış) Birleşik Fiiller</a:t>
            </a:r>
            <a:endParaRPr lang="tr-TR" dirty="0">
              <a:solidFill>
                <a:srgbClr val="111111"/>
              </a:solidFill>
              <a:latin typeface="Segoe UI" panose="020B0502040204020203" pitchFamily="34" charset="0"/>
            </a:endParaRPr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En az iki sözcüğün genelde gerçek anlamından uzaklaşarak kaynaşmasıyla oluşan fiillerdir. Deyimler anlamca kaynaşmış birleşik fiiller grubuna girer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b="1" dirty="0"/>
              <a:t>»</a:t>
            </a:r>
            <a:r>
              <a:rPr lang="tr-TR" dirty="0"/>
              <a:t> Odunların depoya taşınmadığını görünce </a:t>
            </a:r>
            <a:r>
              <a:rPr lang="tr-TR" u="sng" dirty="0"/>
              <a:t>küplere bindi</a:t>
            </a:r>
            <a:r>
              <a:rPr lang="tr-TR" dirty="0"/>
              <a:t>.</a:t>
            </a:r>
            <a:br>
              <a:rPr lang="tr-TR" dirty="0"/>
            </a:br>
            <a:r>
              <a:rPr lang="tr-TR" b="1" dirty="0" smtClean="0"/>
              <a:t>»</a:t>
            </a:r>
            <a:r>
              <a:rPr lang="tr-TR" dirty="0"/>
              <a:t> Onun söylediklerine artık </a:t>
            </a:r>
            <a:r>
              <a:rPr lang="tr-TR" u="sng" dirty="0"/>
              <a:t>kulak asmıyorum</a:t>
            </a:r>
            <a:r>
              <a:rPr lang="tr-TR" dirty="0"/>
              <a:t>.</a:t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Masanın üzerindeki gazetelere </a:t>
            </a:r>
            <a:r>
              <a:rPr lang="tr-TR" u="sng" dirty="0"/>
              <a:t>göz gezdirdi</a:t>
            </a:r>
            <a:r>
              <a:rPr lang="tr-TR" dirty="0"/>
              <a:t>.</a:t>
            </a:r>
            <a:br>
              <a:rPr lang="tr-TR" dirty="0"/>
            </a:br>
            <a:r>
              <a:rPr lang="tr-TR" b="1" dirty="0"/>
              <a:t>»</a:t>
            </a:r>
            <a:r>
              <a:rPr lang="tr-TR" dirty="0"/>
              <a:t> Bunları söylemeye </a:t>
            </a:r>
            <a:r>
              <a:rPr lang="tr-TR" u="sng" dirty="0"/>
              <a:t>dilim varmıyor</a:t>
            </a:r>
            <a:r>
              <a:rPr lang="tr-TR" dirty="0"/>
              <a:t>.</a:t>
            </a:r>
            <a:endParaRPr lang="tr-TR" dirty="0">
              <a:solidFill>
                <a:srgbClr val="222222"/>
              </a:solidFill>
              <a:latin typeface="Segoe UI" panose="020B0502040204020203" pitchFamily="34" charset="0"/>
            </a:endParaRPr>
          </a:p>
          <a:p>
            <a:r>
              <a:rPr lang="tr-TR" dirty="0" smtClean="0"/>
              <a:t>*saçını süpürge etmek</a:t>
            </a:r>
          </a:p>
          <a:p>
            <a:r>
              <a:rPr lang="tr-TR" dirty="0" smtClean="0"/>
              <a:t>Burnundan solumak</a:t>
            </a:r>
          </a:p>
          <a:p>
            <a:r>
              <a:rPr lang="tr-TR" dirty="0" smtClean="0"/>
              <a:t>Ayaklarına kara sular inmek</a:t>
            </a:r>
          </a:p>
          <a:p>
            <a:r>
              <a:rPr lang="tr-TR" dirty="0" smtClean="0"/>
              <a:t>At oynatmak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29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105236"/>
          </a:xfrm>
        </p:spPr>
        <p:txBody>
          <a:bodyPr/>
          <a:lstStyle/>
          <a:p>
            <a:r>
              <a:rPr lang="tr-TR" dirty="0" smtClean="0"/>
              <a:t>Örnek sorular:</a:t>
            </a:r>
          </a:p>
          <a:p>
            <a:r>
              <a:rPr lang="tr-TR" dirty="0" smtClean="0"/>
              <a:t>Boşboğaz, </a:t>
            </a:r>
            <a:r>
              <a:rPr lang="tr-TR" dirty="0" err="1" smtClean="0"/>
              <a:t>kaptıkaçtı,rüzgargülü</a:t>
            </a:r>
            <a:r>
              <a:rPr lang="tr-TR" dirty="0" smtClean="0"/>
              <a:t>, hissetmek, </a:t>
            </a:r>
            <a:r>
              <a:rPr lang="tr-TR" dirty="0" err="1" smtClean="0"/>
              <a:t>bilgisayar,affetmek</a:t>
            </a:r>
            <a:r>
              <a:rPr lang="tr-TR" dirty="0" smtClean="0"/>
              <a:t>, </a:t>
            </a:r>
            <a:r>
              <a:rPr lang="tr-TR" dirty="0" err="1" smtClean="0"/>
              <a:t>dedikodu,kahvaltı,Cumartesi</a:t>
            </a:r>
            <a:r>
              <a:rPr lang="tr-TR" dirty="0" smtClean="0"/>
              <a:t>,  </a:t>
            </a:r>
            <a:r>
              <a:rPr lang="tr-TR" dirty="0" err="1" smtClean="0"/>
              <a:t>başarabilirim,uçuverdi</a:t>
            </a:r>
            <a:r>
              <a:rPr lang="tr-TR" dirty="0" smtClean="0"/>
              <a:t>,</a:t>
            </a:r>
          </a:p>
          <a:p>
            <a:r>
              <a:rPr lang="tr-TR" dirty="0" smtClean="0"/>
              <a:t>düşeyazdı</a:t>
            </a:r>
          </a:p>
          <a:p>
            <a:r>
              <a:rPr lang="tr-TR" dirty="0" smtClean="0"/>
              <a:t>Yukarıdaki birleşik kelimeleri, bu kelimelerin oluşumunu  aşağıda verilen açıklamaların yanındaki boşluğa uygun olabilecek şekilde yazınız.</a:t>
            </a:r>
          </a:p>
          <a:p>
            <a:pPr marL="0" indent="0">
              <a:buNone/>
            </a:pPr>
            <a:r>
              <a:rPr lang="tr-TR" dirty="0" smtClean="0"/>
              <a:t>Anlam kayması yoluyla oluşan birleşik kelimeler bitişik yazılır.(</a:t>
            </a:r>
            <a:r>
              <a:rPr lang="tr-TR" dirty="0" err="1" smtClean="0"/>
              <a:t>boşboğaz,rüzgargülü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Ses değişimi yoluyla oluşan kelimeler bitişik yazılır.(kahvaltı, Cumartesi)</a:t>
            </a:r>
          </a:p>
          <a:p>
            <a:pPr marL="0" indent="0">
              <a:buNone/>
            </a:pPr>
            <a:r>
              <a:rPr lang="tr-TR" dirty="0" err="1" smtClean="0"/>
              <a:t>Etmek,olmak,kılmak</a:t>
            </a:r>
            <a:r>
              <a:rPr lang="tr-TR" dirty="0" smtClean="0"/>
              <a:t> gibi yardımcı fiillerle oluşan kelimeler bitişik yazılır.(</a:t>
            </a:r>
            <a:r>
              <a:rPr lang="tr-TR" dirty="0" err="1" smtClean="0"/>
              <a:t>affetmek,hissetmek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Bir isim ve bir fiil ya da iki fiilin birleşmesi ile oluşan kelimeler bitişik yazılır.(</a:t>
            </a:r>
            <a:r>
              <a:rPr lang="tr-TR" dirty="0" err="1" smtClean="0"/>
              <a:t>kaptıkaçtı,dedikodu,bilgisayar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Kurallı birleşik fiillerle kurulan(</a:t>
            </a:r>
            <a:r>
              <a:rPr lang="tr-TR" dirty="0" err="1" smtClean="0"/>
              <a:t>yeterlik,tezlik,yaklaşma</a:t>
            </a:r>
            <a:r>
              <a:rPr lang="tr-TR" dirty="0" smtClean="0"/>
              <a:t> fiilleri) kelimeler bitişik yazılır.(</a:t>
            </a:r>
            <a:r>
              <a:rPr lang="tr-TR" dirty="0" err="1" smtClean="0"/>
              <a:t>uçuverdi,düşeyazdı</a:t>
            </a:r>
            <a:r>
              <a:rPr lang="tr-TR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0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-1"/>
            <a:ext cx="12191999" cy="6114473"/>
          </a:xfrm>
        </p:spPr>
        <p:txBody>
          <a:bodyPr/>
          <a:lstStyle/>
          <a:p>
            <a:r>
              <a:rPr lang="tr-TR" dirty="0" err="1" smtClean="0"/>
              <a:t>Toz+pembe</a:t>
            </a:r>
            <a:r>
              <a:rPr lang="tr-TR" dirty="0" smtClean="0"/>
              <a:t>=tozpembe(</a:t>
            </a:r>
            <a:r>
              <a:rPr lang="tr-TR" dirty="0">
                <a:solidFill>
                  <a:prstClr val="black"/>
                </a:solidFill>
              </a:rPr>
              <a:t>birinci kelime gerçek anlamından </a:t>
            </a:r>
            <a:r>
              <a:rPr lang="tr-TR" dirty="0" smtClean="0">
                <a:solidFill>
                  <a:prstClr val="black"/>
                </a:solidFill>
              </a:rPr>
              <a:t>uzaklaştı)</a:t>
            </a:r>
          </a:p>
          <a:p>
            <a:r>
              <a:rPr lang="tr-TR" dirty="0" err="1" smtClean="0">
                <a:solidFill>
                  <a:prstClr val="black"/>
                </a:solidFill>
              </a:rPr>
              <a:t>Sigara+böreği</a:t>
            </a:r>
            <a:r>
              <a:rPr lang="tr-TR" dirty="0" smtClean="0">
                <a:solidFill>
                  <a:prstClr val="black"/>
                </a:solidFill>
              </a:rPr>
              <a:t>=sigaraböreği(</a:t>
            </a:r>
            <a:r>
              <a:rPr lang="tr-TR" dirty="0">
                <a:solidFill>
                  <a:prstClr val="black"/>
                </a:solidFill>
              </a:rPr>
              <a:t>birinci kelime gerçek anlamından </a:t>
            </a:r>
            <a:r>
              <a:rPr lang="tr-TR" dirty="0" smtClean="0">
                <a:solidFill>
                  <a:prstClr val="black"/>
                </a:solidFill>
              </a:rPr>
              <a:t>uzaklaştı)</a:t>
            </a:r>
          </a:p>
          <a:p>
            <a:r>
              <a:rPr lang="tr-TR" dirty="0" err="1" smtClean="0">
                <a:solidFill>
                  <a:prstClr val="black"/>
                </a:solidFill>
              </a:rPr>
              <a:t>Gök+yüzü</a:t>
            </a:r>
            <a:r>
              <a:rPr lang="tr-TR" dirty="0" smtClean="0">
                <a:solidFill>
                  <a:prstClr val="black"/>
                </a:solidFill>
              </a:rPr>
              <a:t>=gökyüzü(ikinci kelime gerçek anlamından uzaklaştı)</a:t>
            </a:r>
          </a:p>
          <a:p>
            <a:r>
              <a:rPr lang="tr-TR" dirty="0" err="1" smtClean="0">
                <a:solidFill>
                  <a:prstClr val="black"/>
                </a:solidFill>
              </a:rPr>
              <a:t>Aşçı+başı</a:t>
            </a:r>
            <a:r>
              <a:rPr lang="tr-TR" dirty="0" smtClean="0">
                <a:solidFill>
                  <a:prstClr val="black"/>
                </a:solidFill>
              </a:rPr>
              <a:t>=aşçıbaşı(</a:t>
            </a:r>
            <a:r>
              <a:rPr lang="tr-TR" dirty="0">
                <a:solidFill>
                  <a:prstClr val="black"/>
                </a:solidFill>
              </a:rPr>
              <a:t>ikinci kelime gerçek anlamından </a:t>
            </a:r>
            <a:r>
              <a:rPr lang="tr-TR" dirty="0" smtClean="0">
                <a:solidFill>
                  <a:prstClr val="black"/>
                </a:solidFill>
              </a:rPr>
              <a:t>uzaklaştı)</a:t>
            </a:r>
          </a:p>
          <a:p>
            <a:r>
              <a:rPr lang="tr-TR" dirty="0" err="1" smtClean="0">
                <a:solidFill>
                  <a:prstClr val="black"/>
                </a:solidFill>
              </a:rPr>
              <a:t>giyim+evi</a:t>
            </a:r>
            <a:r>
              <a:rPr lang="tr-TR" dirty="0" smtClean="0">
                <a:solidFill>
                  <a:prstClr val="black"/>
                </a:solidFill>
              </a:rPr>
              <a:t>=giyimevi(ikinci </a:t>
            </a:r>
            <a:r>
              <a:rPr lang="tr-TR" dirty="0">
                <a:solidFill>
                  <a:prstClr val="black"/>
                </a:solidFill>
              </a:rPr>
              <a:t>kelime gerçek anlamından </a:t>
            </a:r>
            <a:r>
              <a:rPr lang="tr-TR" dirty="0" smtClean="0">
                <a:solidFill>
                  <a:prstClr val="black"/>
                </a:solidFill>
              </a:rPr>
              <a:t>uzaklaştı)</a:t>
            </a:r>
          </a:p>
          <a:p>
            <a:r>
              <a:rPr lang="tr-TR" dirty="0" err="1" smtClean="0">
                <a:solidFill>
                  <a:prstClr val="black"/>
                </a:solidFill>
              </a:rPr>
              <a:t>Gök+kuşağı</a:t>
            </a:r>
            <a:r>
              <a:rPr lang="tr-TR" dirty="0" smtClean="0">
                <a:solidFill>
                  <a:prstClr val="black"/>
                </a:solidFill>
              </a:rPr>
              <a:t>=gökkuşağı(</a:t>
            </a:r>
            <a:r>
              <a:rPr lang="tr-TR" dirty="0">
                <a:solidFill>
                  <a:prstClr val="black"/>
                </a:solidFill>
              </a:rPr>
              <a:t>ikinci kelime gerçek anlamından </a:t>
            </a:r>
            <a:r>
              <a:rPr lang="tr-TR" dirty="0" smtClean="0">
                <a:solidFill>
                  <a:prstClr val="black"/>
                </a:solidFill>
              </a:rPr>
              <a:t>uzaklaştı)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042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52582"/>
            <a:ext cx="12192000" cy="5652654"/>
          </a:xfrm>
        </p:spPr>
        <p:txBody>
          <a:bodyPr/>
          <a:lstStyle/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Birleşik sözcüğü oluşturan sözcüklerden, birincisinin son sesinde ve ikincisinin ilk sesinde 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ses düşmesi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, 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hece düşmesi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oluşması veya bu iki sözcük arasında 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kaynaşma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meydana gelmesi sonucunda oluşur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kahve  + altı      &gt; kahvaltı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cuma  + ertesi &gt; cumartesi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ne       + ise      &gt; neyse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bu       + ile       &gt; böyle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pek     + iyi        &gt; peki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ne       + için     &gt; niçin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" y="1"/>
            <a:ext cx="11054854" cy="45258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Ses değişimi yoluyla oluşanlar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3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9429"/>
            <a:ext cx="9603275" cy="636354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 değişimi yoluyla oluşanlar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52581"/>
            <a:ext cx="12192000" cy="5689599"/>
          </a:xfrm>
        </p:spPr>
        <p:txBody>
          <a:bodyPr/>
          <a:lstStyle/>
          <a:p>
            <a:r>
              <a:rPr lang="tr-TR" dirty="0" smtClean="0"/>
              <a:t>***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Bileşen öğeler, bileşik sözcük durumuna geldiklerinde hangi sözcük türünden olurlarsa olsunlar, isim soylu sözcüğe </a:t>
            </a:r>
            <a:r>
              <a:rPr lang="tr-TR" dirty="0" err="1">
                <a:solidFill>
                  <a:srgbClr val="222222"/>
                </a:solidFill>
                <a:latin typeface="Segoe UI" panose="020B0502040204020203" pitchFamily="34" charset="0"/>
              </a:rPr>
              <a:t>dönüşürüler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dirty="0" smtClean="0"/>
              <a:t>Kaptı(fiil)+kaçtı(fiil)=kaptıkaçtı</a:t>
            </a:r>
          </a:p>
          <a:p>
            <a:r>
              <a:rPr lang="tr-TR" dirty="0" smtClean="0"/>
              <a:t>Bilir(sıfat)+kişi(isim)=bilirkişi</a:t>
            </a:r>
          </a:p>
          <a:p>
            <a:r>
              <a:rPr lang="tr-TR" dirty="0" smtClean="0"/>
              <a:t>Güne(isim)+bakan(fiilimsi/-an eki sıfat fiil)=günebakan</a:t>
            </a:r>
          </a:p>
          <a:p>
            <a:r>
              <a:rPr lang="tr-TR" dirty="0" smtClean="0"/>
              <a:t>Sık(sıfat)+boğaz(isim)=sıkboğaz</a:t>
            </a:r>
          </a:p>
          <a:p>
            <a:r>
              <a:rPr lang="tr-TR" dirty="0" smtClean="0"/>
              <a:t>Gece(belirteç/zarf)+kondu=gecekondu</a:t>
            </a:r>
          </a:p>
          <a:p>
            <a:r>
              <a:rPr lang="tr-TR" dirty="0" smtClean="0"/>
              <a:t>İmam(isim)+bayıldı(-</a:t>
            </a:r>
            <a:r>
              <a:rPr lang="tr-TR" dirty="0" err="1" smtClean="0"/>
              <a:t>dı</a:t>
            </a:r>
            <a:r>
              <a:rPr lang="tr-TR" dirty="0" smtClean="0"/>
              <a:t> geçmiş zaman eki alan fiil)=imambayıldı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6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"/>
            <a:ext cx="11054855" cy="766617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Birleşik isimler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15636"/>
            <a:ext cx="12192000" cy="5698837"/>
          </a:xfrm>
        </p:spPr>
        <p:txBody>
          <a:bodyPr/>
          <a:lstStyle/>
          <a:p>
            <a:r>
              <a:rPr lang="tr-TR" dirty="0" smtClean="0"/>
              <a:t>1.İSİM TAMLAMASI YOLUYLA OLUŞANLAR</a:t>
            </a:r>
          </a:p>
          <a:p>
            <a:r>
              <a:rPr lang="tr-TR" dirty="0" err="1" smtClean="0"/>
              <a:t>Hanım+eli</a:t>
            </a:r>
            <a:r>
              <a:rPr lang="tr-TR" dirty="0" smtClean="0"/>
              <a:t>=hanımeli</a:t>
            </a:r>
          </a:p>
          <a:p>
            <a:r>
              <a:rPr lang="tr-TR" dirty="0" err="1" smtClean="0"/>
              <a:t>Deniz+altı</a:t>
            </a:r>
            <a:r>
              <a:rPr lang="tr-TR" dirty="0" smtClean="0"/>
              <a:t>=denizaltı</a:t>
            </a:r>
          </a:p>
          <a:p>
            <a:r>
              <a:rPr lang="tr-TR" dirty="0" err="1" smtClean="0"/>
              <a:t>Gök+kuşağı</a:t>
            </a:r>
            <a:r>
              <a:rPr lang="tr-TR" dirty="0" smtClean="0"/>
              <a:t>=gökkuşağı</a:t>
            </a:r>
          </a:p>
          <a:p>
            <a:r>
              <a:rPr lang="tr-TR" dirty="0" err="1" smtClean="0"/>
              <a:t>Gül+kurusu</a:t>
            </a:r>
            <a:r>
              <a:rPr lang="tr-TR" dirty="0" smtClean="0"/>
              <a:t>=gülkurusu</a:t>
            </a:r>
          </a:p>
          <a:p>
            <a:r>
              <a:rPr lang="tr-TR" dirty="0" err="1" smtClean="0"/>
              <a:t>Ateş+böceği</a:t>
            </a:r>
            <a:r>
              <a:rPr lang="tr-TR" dirty="0" smtClean="0"/>
              <a:t>=ateşböceği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417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096000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2.SIFAT TAMLAMASI YOLUYLA OLUŞANLAR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Ak+deniz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akdeniz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Kara+deniz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karadeniz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Büyük+ayı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=Büyükayı(bir yıldız çeşidi)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Acı+göl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=Acıgöl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Eski+şehir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=Eskişehir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Dar+boğaz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=darboğaz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2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096000"/>
          </a:xfrm>
        </p:spPr>
        <p:txBody>
          <a:bodyPr/>
          <a:lstStyle/>
          <a:p>
            <a:r>
              <a:rPr lang="tr-TR" b="1" dirty="0" smtClean="0"/>
              <a:t>BİR İSİM VE BİR FİİLİN BİRLEŞMESİ İLE OLUŞAN</a:t>
            </a:r>
          </a:p>
          <a:p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Bilgi+sayar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=sayar</a:t>
            </a:r>
            <a:endParaRPr lang="tr-TR" dirty="0" smtClean="0"/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</a:t>
            </a:r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imam+bayıldı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=imambayıldı</a:t>
            </a:r>
            <a:endParaRPr lang="tr-TR" dirty="0" smtClean="0"/>
          </a:p>
          <a:p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Gece+kondu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=gecekondu</a:t>
            </a:r>
            <a:endParaRPr lang="tr-TR" dirty="0" smtClean="0"/>
          </a:p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</a:t>
            </a:r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ateş+kes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=ateşkes</a:t>
            </a:r>
          </a:p>
          <a:p>
            <a:r>
              <a:rPr lang="tr-TR" b="1" dirty="0" smtClean="0">
                <a:solidFill>
                  <a:srgbClr val="222222"/>
                </a:solidFill>
                <a:latin typeface="Segoe UI" panose="020B0502040204020203" pitchFamily="34" charset="0"/>
              </a:rPr>
              <a:t>İKİ FİİLİN BİRLEŞMESİ İLE OLUŞAN</a:t>
            </a:r>
          </a:p>
          <a:p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</a:t>
            </a:r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çek+yat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=Çekyat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/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</a:t>
            </a:r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dedi+kodu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=dedikodu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/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</a:t>
            </a:r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biçer+döver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=biçerdöver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/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</a:t>
            </a:r>
            <a:r>
              <a:rPr lang="tr-TR" dirty="0" err="1" smtClean="0">
                <a:solidFill>
                  <a:srgbClr val="222222"/>
                </a:solidFill>
                <a:latin typeface="Segoe UI" panose="020B0502040204020203" pitchFamily="34" charset="0"/>
              </a:rPr>
              <a:t>kap+kaç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=kapkaç</a:t>
            </a:r>
            <a:endParaRPr lang="tr-TR" dirty="0">
              <a:solidFill>
                <a:srgbClr val="222222"/>
              </a:solidFill>
              <a:latin typeface="Segoe UI" panose="020B0502040204020203" pitchFamily="34" charset="0"/>
            </a:endParaRPr>
          </a:p>
          <a:p>
            <a:r>
              <a:rPr lang="tr-TR" dirty="0"/>
              <a:t/>
            </a:r>
            <a:br>
              <a:rPr lang="tr-TR" dirty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3085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34691" y="1"/>
            <a:ext cx="3509818" cy="544944"/>
          </a:xfrm>
        </p:spPr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Birleşik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369456"/>
            <a:ext cx="12192000" cy="5726544"/>
          </a:xfrm>
        </p:spPr>
        <p:txBody>
          <a:bodyPr/>
          <a:lstStyle/>
          <a:p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En az iki sözcükten oluşan fiillerdir. Birleşik eylemler üçe ayrılır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:</a:t>
            </a:r>
          </a:p>
          <a:p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1.YARDIMCI EYLEMLE KURULANLAR</a:t>
            </a:r>
          </a:p>
          <a:p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İsim soylu 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sözcüklerden sonra gelen “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etmek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, 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olmak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, 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kılmak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, 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eylemek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ve </a:t>
            </a:r>
            <a:r>
              <a:rPr lang="tr-TR" b="1" dirty="0">
                <a:solidFill>
                  <a:srgbClr val="222222"/>
                </a:solidFill>
                <a:latin typeface="Segoe UI" panose="020B0502040204020203" pitchFamily="34" charset="0"/>
              </a:rPr>
              <a:t>buyurmak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” yardımcı eylemlerinin kendisinden önceki isimle birleşmesiyle oluşur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dirty="0" err="1" smtClean="0"/>
              <a:t>His+etmek</a:t>
            </a:r>
            <a:r>
              <a:rPr lang="tr-TR" dirty="0" smtClean="0"/>
              <a:t>=hissetmek</a:t>
            </a:r>
          </a:p>
          <a:p>
            <a:r>
              <a:rPr lang="tr-TR" dirty="0" err="1" smtClean="0"/>
              <a:t>Af+etmek</a:t>
            </a:r>
            <a:r>
              <a:rPr lang="tr-TR" dirty="0" smtClean="0"/>
              <a:t>=affetmek</a:t>
            </a:r>
          </a:p>
          <a:p>
            <a:r>
              <a:rPr lang="tr-TR" dirty="0" err="1" smtClean="0"/>
              <a:t>Red+etmek</a:t>
            </a:r>
            <a:r>
              <a:rPr lang="tr-TR" dirty="0" smtClean="0"/>
              <a:t>=reddetmek</a:t>
            </a:r>
          </a:p>
          <a:p>
            <a:r>
              <a:rPr lang="tr-TR" dirty="0" err="1" smtClean="0"/>
              <a:t>Defin+etmek</a:t>
            </a:r>
            <a:r>
              <a:rPr lang="tr-TR" dirty="0" smtClean="0"/>
              <a:t>=defnetmek</a:t>
            </a:r>
          </a:p>
          <a:p>
            <a:r>
              <a:rPr lang="tr-TR" dirty="0" err="1" smtClean="0"/>
              <a:t>Keşif+etmek</a:t>
            </a:r>
            <a:r>
              <a:rPr lang="tr-TR" dirty="0" smtClean="0"/>
              <a:t>=keşfetmek</a:t>
            </a:r>
          </a:p>
          <a:p>
            <a:r>
              <a:rPr lang="tr-TR" dirty="0" err="1" smtClean="0"/>
              <a:t>Şükür+etmek</a:t>
            </a:r>
            <a:r>
              <a:rPr lang="tr-TR" dirty="0" smtClean="0"/>
              <a:t>=şükretmek</a:t>
            </a:r>
          </a:p>
          <a:p>
            <a:r>
              <a:rPr lang="tr-TR" dirty="0" err="1" smtClean="0"/>
              <a:t>Hal+olmak</a:t>
            </a:r>
            <a:r>
              <a:rPr lang="tr-TR" dirty="0" smtClean="0"/>
              <a:t>=hallolmak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77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105236"/>
          </a:xfrm>
        </p:spPr>
        <p:txBody>
          <a:bodyPr/>
          <a:lstStyle/>
          <a:p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Sevdiğim için bu mesleği 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tercih ettim</a:t>
            </a:r>
            <a:r>
              <a:rPr lang="tr-TR" dirty="0" smtClean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/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Sınavdan yüksek puan alınca 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mutlu oldu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Adam, etrafındakilere sürekli 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emir buyuruyordu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Mevla bize 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yardım eylesin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  <a:b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</a:br>
            <a:r>
              <a:rPr lang="tr-TR" b="1" dirty="0">
                <a:solidFill>
                  <a:srgbClr val="DD0055"/>
                </a:solidFill>
                <a:latin typeface="Segoe UI" panose="020B0502040204020203" pitchFamily="34" charset="0"/>
              </a:rPr>
              <a:t>»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 Dili sade kullanarak sözü </a:t>
            </a:r>
            <a:r>
              <a:rPr lang="tr-TR" u="sng" dirty="0">
                <a:solidFill>
                  <a:srgbClr val="222222"/>
                </a:solidFill>
                <a:latin typeface="Segoe UI" panose="020B0502040204020203" pitchFamily="34" charset="0"/>
              </a:rPr>
              <a:t>etkili kılmış</a:t>
            </a:r>
            <a:r>
              <a:rPr lang="tr-TR" dirty="0">
                <a:solidFill>
                  <a:srgbClr val="222222"/>
                </a:solidFill>
                <a:latin typeface="Segoe UI" panose="020B0502040204020203" pitchFamily="34" charset="0"/>
              </a:rPr>
              <a:t>.</a:t>
            </a:r>
          </a:p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65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86</TotalTime>
  <Words>453</Words>
  <Application>Microsoft Office PowerPoint</Application>
  <PresentationFormat>Geniş ekran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Gill Sans MT</vt:lpstr>
      <vt:lpstr>Segoe UI</vt:lpstr>
      <vt:lpstr>Times New Roman</vt:lpstr>
      <vt:lpstr>Gallery</vt:lpstr>
      <vt:lpstr>BİRLEŞİK KELİMELERİN YAZILIŞI</vt:lpstr>
      <vt:lpstr>PowerPoint Sunusu</vt:lpstr>
      <vt:lpstr>Ses değişimi yoluyla oluşanlar</vt:lpstr>
      <vt:lpstr>Tür değişimi yoluyla oluşanlar</vt:lpstr>
      <vt:lpstr>Birleşik isimler</vt:lpstr>
      <vt:lpstr>PowerPoint Sunusu</vt:lpstr>
      <vt:lpstr>PowerPoint Sunusu</vt:lpstr>
      <vt:lpstr>Birleşik fiiler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BİRLEŞİK KELİMELERİN YAZILIŞI</dc:title>
  <dc:creator>Lenovo</dc:creator>
  <cp:lastModifiedBy>Lenovo</cp:lastModifiedBy>
  <cp:revision>10</cp:revision>
  <dcterms:created xsi:type="dcterms:W3CDTF">2020-09-23T04:09:11Z</dcterms:created>
  <dcterms:modified xsi:type="dcterms:W3CDTF">2020-11-04T07:35:18Z</dcterms:modified>
</cp:coreProperties>
</file>