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3DBF0-15FD-4C81-947F-534E6E001DBB}" type="datetimeFigureOut">
              <a:rPr lang="tr-TR" smtClean="0"/>
              <a:t>4.11.2020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3CA72-37D1-40BE-A858-F3650A24B304}" type="slidenum">
              <a:rPr lang="tr-TR" smtClean="0"/>
              <a:t>‹#›</a:t>
            </a:fld>
            <a:endParaRPr lang="tr-TR"/>
          </a:p>
        </p:txBody>
      </p:sp>
    </p:spTree>
    <p:extLst>
      <p:ext uri="{BB962C8B-B14F-4D97-AF65-F5344CB8AC3E}">
        <p14:creationId xmlns:p14="http://schemas.microsoft.com/office/powerpoint/2010/main" val="255621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7BDEB9A-D0A7-4CB5-8ACF-BCEB47F43A0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47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C76F63C-8A1F-48D4-BB77-551D2BFE07A1}"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203835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71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83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375292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9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44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48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28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6667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76F63C-8A1F-48D4-BB77-551D2BFE07A1}"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BDEB9A-D0A7-4CB5-8ACF-BCEB47F43A0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12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C76F63C-8A1F-48D4-BB77-551D2BFE07A1}"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1164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C76F63C-8A1F-48D4-BB77-551D2BFE07A1}" type="datetimeFigureOut">
              <a:rPr lang="tr-TR" smtClean="0"/>
              <a:t>4.11.2020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BDEB9A-D0A7-4CB5-8ACF-BCEB47F43A0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5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C76F63C-8A1F-48D4-BB77-551D2BFE07A1}" type="datetimeFigureOut">
              <a:rPr lang="tr-TR" smtClean="0"/>
              <a:t>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BDEB9A-D0A7-4CB5-8ACF-BCEB47F43A0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0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6F63C-8A1F-48D4-BB77-551D2BFE07A1}" type="datetimeFigureOut">
              <a:rPr lang="tr-TR" smtClean="0"/>
              <a:t>4.11.2020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157099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C76F63C-8A1F-48D4-BB77-551D2BFE07A1}"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BDEB9A-D0A7-4CB5-8ACF-BCEB47F43A0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65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C76F63C-8A1F-48D4-BB77-551D2BFE07A1}"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BDEB9A-D0A7-4CB5-8ACF-BCEB47F43A08}" type="slidenum">
              <a:rPr lang="tr-TR" smtClean="0"/>
              <a:t>‹#›</a:t>
            </a:fld>
            <a:endParaRPr lang="tr-TR"/>
          </a:p>
        </p:txBody>
      </p:sp>
    </p:spTree>
    <p:extLst>
      <p:ext uri="{BB962C8B-B14F-4D97-AF65-F5344CB8AC3E}">
        <p14:creationId xmlns:p14="http://schemas.microsoft.com/office/powerpoint/2010/main" val="111272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76F63C-8A1F-48D4-BB77-551D2BFE07A1}" type="datetimeFigureOut">
              <a:rPr lang="tr-TR" smtClean="0"/>
              <a:t>4.11.2020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BDEB9A-D0A7-4CB5-8ACF-BCEB47F43A08}" type="slidenum">
              <a:rPr lang="tr-TR" smtClean="0"/>
              <a:t>‹#›</a:t>
            </a:fld>
            <a:endParaRPr lang="tr-TR"/>
          </a:p>
        </p:txBody>
      </p:sp>
    </p:spTree>
    <p:extLst>
      <p:ext uri="{BB962C8B-B14F-4D97-AF65-F5344CB8AC3E}">
        <p14:creationId xmlns:p14="http://schemas.microsoft.com/office/powerpoint/2010/main" val="2253698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600" dirty="0" smtClean="0">
                <a:latin typeface="Times New Roman" panose="02020603050405020304" pitchFamily="18" charset="0"/>
                <a:cs typeface="Times New Roman" panose="02020603050405020304" pitchFamily="18" charset="0"/>
              </a:rPr>
              <a:t>DÜŞÜNCEYİ GELİŞTİRME  YOLLARI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normAutofit fontScale="92500" lnSpcReduction="20000"/>
          </a:bodyPr>
          <a:lstStyle/>
          <a:p>
            <a:r>
              <a:rPr lang="tr-TR" dirty="0" smtClean="0"/>
              <a:t>1.TANIMLAMA:Bir varlığı, bir kavramı temel niteliği ile belirtmedir. Ya….denir, ya da…..</a:t>
            </a:r>
            <a:r>
              <a:rPr lang="tr-TR" dirty="0" err="1" smtClean="0"/>
              <a:t>dır</a:t>
            </a:r>
            <a:r>
              <a:rPr lang="tr-TR" dirty="0" smtClean="0"/>
              <a:t> şeklinde biter.</a:t>
            </a:r>
          </a:p>
          <a:p>
            <a:r>
              <a:rPr lang="tr-TR" dirty="0" smtClean="0"/>
              <a:t>ÖRN: Edebiyat, sözlü ve yazılı ürünler aracılığıyla toplumun kültürel birikimini oluşturan bir daldır.</a:t>
            </a:r>
          </a:p>
          <a:p>
            <a:endParaRPr lang="tr-TR" dirty="0" smtClean="0"/>
          </a:p>
        </p:txBody>
      </p:sp>
    </p:spTree>
    <p:extLst>
      <p:ext uri="{BB962C8B-B14F-4D97-AF65-F5344CB8AC3E}">
        <p14:creationId xmlns:p14="http://schemas.microsoft.com/office/powerpoint/2010/main" val="52017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7619" y="811259"/>
            <a:ext cx="9601196" cy="3318936"/>
          </a:xfrm>
        </p:spPr>
        <p:txBody>
          <a:bodyPr>
            <a:normAutofit fontScale="92500" lnSpcReduction="10000"/>
          </a:bodyPr>
          <a:lstStyle/>
          <a:p>
            <a:r>
              <a:rPr lang="tr-TR" dirty="0" smtClean="0"/>
              <a:t>2.KARŞILAŞTIRMA: herhangi bir düşünceyi açıklamak için iki varlık, iki kavram arasındaki benzerlik ya da karşıtlıklardan yararlanmaktır.</a:t>
            </a:r>
          </a:p>
          <a:p>
            <a:r>
              <a:rPr lang="tr-TR" dirty="0" smtClean="0"/>
              <a:t>ÖRN: Arı işini doğru ve kusursuz yapar, oysa insanoğlu kusursuz olmak için uğraşır.</a:t>
            </a:r>
          </a:p>
          <a:p>
            <a:r>
              <a:rPr lang="tr-TR" dirty="0" smtClean="0"/>
              <a:t>3. TANIK GÖSTERME: Bir düşünceyi savunmak, doğruluğunu kanıtlamak için aynı görüşü paylaşan, destekleyen bir kişinin konuşma veya yazısından alıntı yapmaktır. </a:t>
            </a:r>
          </a:p>
          <a:p>
            <a:r>
              <a:rPr lang="tr-TR" dirty="0" smtClean="0"/>
              <a:t>***Alıntı yapılan kişi yetkin olmalıdır.</a:t>
            </a:r>
          </a:p>
          <a:p>
            <a:r>
              <a:rPr lang="tr-TR" dirty="0" smtClean="0"/>
              <a:t>***Atasözü ve özdeyişlerden de yararlanılır.</a:t>
            </a:r>
          </a:p>
          <a:p>
            <a:endParaRPr lang="tr-TR" dirty="0" smtClean="0"/>
          </a:p>
          <a:p>
            <a:endParaRPr lang="tr-TR" dirty="0"/>
          </a:p>
        </p:txBody>
      </p:sp>
    </p:spTree>
    <p:extLst>
      <p:ext uri="{BB962C8B-B14F-4D97-AF65-F5344CB8AC3E}">
        <p14:creationId xmlns:p14="http://schemas.microsoft.com/office/powerpoint/2010/main" val="142425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572655"/>
            <a:ext cx="10286997" cy="5303213"/>
          </a:xfrm>
        </p:spPr>
        <p:txBody>
          <a:bodyPr/>
          <a:lstStyle/>
          <a:p>
            <a:r>
              <a:rPr lang="tr-TR" b="1" dirty="0"/>
              <a:t>Örnek: SORU</a:t>
            </a:r>
            <a:r>
              <a:rPr lang="tr-TR" dirty="0"/>
              <a:t/>
            </a:r>
            <a:br>
              <a:rPr lang="tr-TR" dirty="0"/>
            </a:br>
            <a:r>
              <a:rPr lang="tr-TR" dirty="0" err="1"/>
              <a:t>Andre</a:t>
            </a:r>
            <a:r>
              <a:rPr lang="tr-TR" dirty="0"/>
              <a:t> Gide bir yazısında şöyle der: "Sanatçının konusu insandır. Bir insanın yaşamı o insanın düşlerinin de kaynağıdır." Bu söze katılıyorum; çünkü yaşananlarla düşler iç içedir. Sanatçı, yazar, ozan da insan yaşamını, insan düşlerini bir yapıtta gerçeğe dönüştürendir. Başkasına, geleceğe bakandır. Kendi yaşadıklarına, düşlerine herkesi ortak edendir.</a:t>
            </a:r>
            <a:br>
              <a:rPr lang="tr-TR" dirty="0"/>
            </a:br>
            <a:r>
              <a:rPr lang="tr-TR" dirty="0" smtClean="0"/>
              <a:t>Bu parçada düşünceyi geliştirm</a:t>
            </a:r>
            <a:r>
              <a:rPr lang="tr-TR" dirty="0" smtClean="0"/>
              <a:t>e yollarından hangisi kullanılmıştır?</a:t>
            </a:r>
          </a:p>
          <a:p>
            <a:r>
              <a:rPr lang="tr-TR" dirty="0" err="1" smtClean="0"/>
              <a:t>Cvp</a:t>
            </a:r>
            <a:r>
              <a:rPr lang="tr-TR" dirty="0" smtClean="0"/>
              <a:t>: bu parçada tanık göstermeden yararlanılmıştır. Çünkü bir </a:t>
            </a:r>
            <a:r>
              <a:rPr lang="tr-TR" dirty="0" err="1" smtClean="0"/>
              <a:t>isimden,bir</a:t>
            </a:r>
            <a:r>
              <a:rPr lang="tr-TR" dirty="0" smtClean="0"/>
              <a:t> parçadan, bir konuşmadan yararlanılıyorsa burada tanık gösterme kullanılmıştır.</a:t>
            </a:r>
          </a:p>
          <a:p>
            <a:r>
              <a:rPr lang="tr-TR" dirty="0"/>
              <a:t/>
            </a:r>
            <a:br>
              <a:rPr lang="tr-TR" dirty="0"/>
            </a:br>
            <a:endParaRPr lang="tr-TR" dirty="0"/>
          </a:p>
        </p:txBody>
      </p:sp>
    </p:spTree>
    <p:extLst>
      <p:ext uri="{BB962C8B-B14F-4D97-AF65-F5344CB8AC3E}">
        <p14:creationId xmlns:p14="http://schemas.microsoft.com/office/powerpoint/2010/main" val="283451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4945" y="626531"/>
            <a:ext cx="9695870" cy="5654195"/>
          </a:xfrm>
        </p:spPr>
        <p:txBody>
          <a:bodyPr>
            <a:normAutofit lnSpcReduction="10000"/>
          </a:bodyPr>
          <a:lstStyle/>
          <a:p>
            <a:r>
              <a:rPr lang="tr-TR" b="1" dirty="0"/>
              <a:t>Örnek:</a:t>
            </a:r>
            <a:endParaRPr lang="tr-TR" dirty="0"/>
          </a:p>
          <a:p>
            <a:r>
              <a:rPr lang="tr-TR" dirty="0"/>
              <a:t>Herkesi her yönüyle bağışlamak bir bakıma herkesi kendinden küçük görmek, kendini herkesten büyük görmek değil midir? Küçüktür, ne yaptığını, ne dediğini bilmez, bağışla; diye diye kişi kendini ne kadar çok</a:t>
            </a:r>
            <a:r>
              <a:rPr lang="tr-TR" dirty="0">
                <a:solidFill>
                  <a:srgbClr val="FF0000"/>
                </a:solidFill>
              </a:rPr>
              <a:t> yüceltir. Atalarımız boşuna dememişler: "Bağışlamak büyüklüğün ünündendir." </a:t>
            </a:r>
            <a:r>
              <a:rPr lang="tr-TR" dirty="0"/>
              <a:t>Dahası herkesi bağışlamak, biraz olsun tanrısallık, insanüstülük sınavında bulunmak değil midir?</a:t>
            </a:r>
          </a:p>
          <a:p>
            <a:r>
              <a:rPr lang="tr-TR" dirty="0" smtClean="0"/>
              <a:t>4.BENZETME: </a:t>
            </a:r>
            <a:r>
              <a:rPr lang="tr-TR" dirty="0"/>
              <a:t>A</a:t>
            </a:r>
            <a:r>
              <a:rPr lang="tr-TR" dirty="0" smtClean="0"/>
              <a:t>ralarında </a:t>
            </a:r>
            <a:r>
              <a:rPr lang="tr-TR" dirty="0"/>
              <a:t>benzerlik olan iki şeyden benzerlikçe zayıf olanı güçlü olanla anlatmaktır</a:t>
            </a:r>
            <a:r>
              <a:rPr lang="tr-TR" dirty="0" smtClean="0"/>
              <a:t>.</a:t>
            </a:r>
          </a:p>
          <a:p>
            <a:r>
              <a:rPr lang="tr-TR" dirty="0" err="1" smtClean="0"/>
              <a:t>ÖRN:</a:t>
            </a:r>
            <a:r>
              <a:rPr lang="tr-TR" dirty="0" err="1"/>
              <a:t>Erkenden</a:t>
            </a:r>
            <a:r>
              <a:rPr lang="tr-TR" dirty="0"/>
              <a:t> yağan yoğun kar, sanki beyaz bir ölümdü.</a:t>
            </a:r>
          </a:p>
          <a:p>
            <a:r>
              <a:rPr lang="tr-TR" dirty="0"/>
              <a:t>Bu olaydan sonra kendimi kuş gibi hafif hissediyorum.</a:t>
            </a:r>
          </a:p>
          <a:p>
            <a:r>
              <a:rPr lang="tr-TR" dirty="0"/>
              <a:t>Bülbülün güle kavuşması gibiydi iki sevgilinin buluşması.</a:t>
            </a:r>
          </a:p>
          <a:p>
            <a:r>
              <a:rPr lang="tr-TR" dirty="0"/>
              <a:t>Güneş bu sabah, dalından koparılmış taptaze portakalı andırıyor.</a:t>
            </a:r>
          </a:p>
          <a:p>
            <a:endParaRPr lang="tr-TR" dirty="0"/>
          </a:p>
        </p:txBody>
      </p:sp>
    </p:spTree>
    <p:extLst>
      <p:ext uri="{BB962C8B-B14F-4D97-AF65-F5344CB8AC3E}">
        <p14:creationId xmlns:p14="http://schemas.microsoft.com/office/powerpoint/2010/main" val="413529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836" y="663477"/>
            <a:ext cx="9612743" cy="5561832"/>
          </a:xfrm>
        </p:spPr>
        <p:txBody>
          <a:bodyPr/>
          <a:lstStyle/>
          <a:p>
            <a:r>
              <a:rPr lang="tr-TR" dirty="0" smtClean="0"/>
              <a:t>5. ÖRNEKLEME: </a:t>
            </a:r>
            <a:r>
              <a:rPr lang="tr-TR" dirty="0"/>
              <a:t>Soyut kavramları, düşünceleri belirgin kılmak için uygulanan bir anlatım yoludur. Örnekleme soyut bir düşünceye somutluk katar, yazının anlaşılmasını kolaylaştırır. Bu nedenle en sık kullanılan anlatım yoludur</a:t>
            </a:r>
            <a:r>
              <a:rPr lang="tr-TR" dirty="0" smtClean="0"/>
              <a:t>.</a:t>
            </a:r>
          </a:p>
          <a:p>
            <a:r>
              <a:rPr lang="tr-TR" b="1" dirty="0"/>
              <a:t>Örnek:</a:t>
            </a:r>
            <a:r>
              <a:rPr lang="tr-TR" dirty="0"/>
              <a:t/>
            </a:r>
            <a:br>
              <a:rPr lang="tr-TR" dirty="0"/>
            </a:br>
            <a:r>
              <a:rPr lang="tr-TR" dirty="0"/>
              <a:t>Ben her okuduğum romanda asıl kendime yaklaştığıma inanıyorum. Her biri çok yanlı gerçeğimizi belli bir yandan açar bana. Neden söz ederse etsin, beni, başkalarını, yaşamayı tanıtır. </a:t>
            </a:r>
            <a:r>
              <a:rPr lang="tr-TR" dirty="0" err="1"/>
              <a:t>Balzac</a:t>
            </a:r>
            <a:r>
              <a:rPr lang="tr-TR" dirty="0"/>
              <a:t> "</a:t>
            </a:r>
            <a:r>
              <a:rPr lang="tr-TR" dirty="0" err="1"/>
              <a:t>Eugenie</a:t>
            </a:r>
            <a:r>
              <a:rPr lang="tr-TR" dirty="0"/>
              <a:t> </a:t>
            </a:r>
            <a:r>
              <a:rPr lang="tr-TR" dirty="0" err="1"/>
              <a:t>Grandef'i</a:t>
            </a:r>
            <a:r>
              <a:rPr lang="tr-TR" dirty="0"/>
              <a:t> yazmasaydı, gecem gündüzüm bencillerle geçtiği hâlde nerden bilecektim bencilliği? "Kızıl ile Kara" olmasaydı benim de öz geçmişimden haberim olmayacaktı. </a:t>
            </a:r>
            <a:r>
              <a:rPr lang="tr-TR" dirty="0" err="1"/>
              <a:t>Goste</a:t>
            </a:r>
            <a:r>
              <a:rPr lang="tr-TR" dirty="0"/>
              <a:t> </a:t>
            </a:r>
            <a:r>
              <a:rPr lang="tr-TR" dirty="0" err="1"/>
              <a:t>Berling'le</a:t>
            </a:r>
            <a:r>
              <a:rPr lang="tr-TR" dirty="0"/>
              <a:t> kuzeyi dolaşmasaydım, en soğuk geçen kışları bile sevmez, bahar gelince de toprağın coşkusuna kapılmazdım ki.</a:t>
            </a:r>
          </a:p>
        </p:txBody>
      </p:sp>
    </p:spTree>
    <p:extLst>
      <p:ext uri="{BB962C8B-B14F-4D97-AF65-F5344CB8AC3E}">
        <p14:creationId xmlns:p14="http://schemas.microsoft.com/office/powerpoint/2010/main" val="186086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364" y="580350"/>
            <a:ext cx="9621978" cy="5728085"/>
          </a:xfrm>
        </p:spPr>
        <p:txBody>
          <a:bodyPr/>
          <a:lstStyle/>
          <a:p>
            <a:r>
              <a:rPr lang="tr-TR" dirty="0"/>
              <a:t>Ankara, tarihin şaşırtıcı terkipleriyle doludur. Burada kerpiç bir duvardan </a:t>
            </a:r>
            <a:r>
              <a:rPr lang="tr-TR" dirty="0" err="1"/>
              <a:t>İyonya</a:t>
            </a:r>
            <a:r>
              <a:rPr lang="tr-TR" dirty="0"/>
              <a:t> tarzında bir sütun başlığı fırlar; bir türbe merdiveninin basamağında bir Roma konsülünün şehre gelişini kutlayan bir baş görünür. Ahi Şerafettin'in türbesini, asırlardır </a:t>
            </a:r>
            <a:r>
              <a:rPr lang="tr-TR" dirty="0" err="1"/>
              <a:t>Greko</a:t>
            </a:r>
            <a:r>
              <a:rPr lang="tr-TR" dirty="0"/>
              <a:t> Romen aslanları bekler. Bu yüzden </a:t>
            </a:r>
            <a:r>
              <a:rPr lang="tr-TR" dirty="0" err="1"/>
              <a:t>Aslanhane</a:t>
            </a:r>
            <a:r>
              <a:rPr lang="tr-TR" dirty="0"/>
              <a:t> adını alan caminin mihrabında Etilerin toprak ve bereket ilahesinden başka bir şey olmayan bir yılan, meyveler arasında dolanır.</a:t>
            </a:r>
          </a:p>
          <a:p>
            <a:r>
              <a:rPr lang="tr-TR" b="1" dirty="0"/>
              <a:t>Yazar, parçanın ilk cümlesindeki savını inandırıcı kılmak için </a:t>
            </a:r>
            <a:r>
              <a:rPr lang="tr-TR" b="1" dirty="0" smtClean="0"/>
              <a:t>düşünceyi geliştirme yollarından hangisine başvurmuştur</a:t>
            </a:r>
            <a:r>
              <a:rPr lang="tr-TR" b="1" dirty="0"/>
              <a:t>? </a:t>
            </a:r>
            <a:r>
              <a:rPr lang="tr-TR" dirty="0"/>
              <a:t>(1982/11)</a:t>
            </a:r>
            <a:br>
              <a:rPr lang="tr-TR" dirty="0"/>
            </a:br>
            <a:r>
              <a:rPr lang="tr-TR" dirty="0" smtClean="0"/>
              <a:t>CVP: Bu parçada örneklemeden yararlanılmıştır. Çünkü bir düşünc</a:t>
            </a:r>
            <a:r>
              <a:rPr lang="tr-TR" dirty="0" smtClean="0"/>
              <a:t>e söyledikten sonra bu düşüncesine birden fazla örnek vermiştir.</a:t>
            </a:r>
            <a:r>
              <a:rPr lang="tr-TR" dirty="0"/>
              <a:t/>
            </a:r>
            <a:br>
              <a:rPr lang="tr-TR" dirty="0"/>
            </a:br>
            <a:endParaRPr lang="tr-TR" dirty="0"/>
          </a:p>
        </p:txBody>
      </p:sp>
    </p:spTree>
    <p:extLst>
      <p:ext uri="{BB962C8B-B14F-4D97-AF65-F5344CB8AC3E}">
        <p14:creationId xmlns:p14="http://schemas.microsoft.com/office/powerpoint/2010/main" val="157491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364" y="645005"/>
            <a:ext cx="9640451" cy="5617250"/>
          </a:xfrm>
        </p:spPr>
        <p:txBody>
          <a:bodyPr/>
          <a:lstStyle/>
          <a:p>
            <a:r>
              <a:rPr lang="tr-TR" dirty="0" smtClean="0"/>
              <a:t>6. SAYISAL VERİLERDEN YARARLANMA</a:t>
            </a:r>
          </a:p>
          <a:p>
            <a:r>
              <a:rPr lang="tr-TR" dirty="0"/>
              <a:t>Düşüncelerin kanıtlanması, inandırıcı kılınması için araştırma sonuçlarından yararlanma yoluna gidilir.</a:t>
            </a:r>
          </a:p>
          <a:p>
            <a:r>
              <a:rPr lang="tr-TR" dirty="0"/>
              <a:t>İstatistiklerin -sayılara karşı beslenen güvene bağlı olarak- inandırıcı etkisi, savunulan düşüncelerin sayısal verilerle desteklenmesini getirmiştir.</a:t>
            </a:r>
          </a:p>
          <a:p>
            <a:endParaRPr lang="tr-TR" dirty="0"/>
          </a:p>
        </p:txBody>
      </p:sp>
    </p:spTree>
    <p:extLst>
      <p:ext uri="{BB962C8B-B14F-4D97-AF65-F5344CB8AC3E}">
        <p14:creationId xmlns:p14="http://schemas.microsoft.com/office/powerpoint/2010/main" val="3278175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364" y="591127"/>
            <a:ext cx="10296233" cy="5284741"/>
          </a:xfrm>
        </p:spPr>
        <p:txBody>
          <a:bodyPr/>
          <a:lstStyle/>
          <a:p>
            <a:r>
              <a:rPr lang="tr-TR" b="1" dirty="0"/>
              <a:t> SORU</a:t>
            </a:r>
            <a:r>
              <a:rPr lang="tr-TR" dirty="0"/>
              <a:t/>
            </a:r>
            <a:br>
              <a:rPr lang="tr-TR" dirty="0"/>
            </a:br>
            <a:endParaRPr lang="tr-TR" dirty="0"/>
          </a:p>
          <a:p>
            <a:r>
              <a:rPr lang="tr-TR" dirty="0"/>
              <a:t>(I) Dünyanın en güzel, en lezzetli inciri Türkiye'de yetişir. (II) Yıllık üretim 185 bin ton civarındadır. (III) Kalkınabilmemiz için bu üretimi daha da artırmalıyız. (IV) Öteden beri dışa sattığımız mallar arasında incir önemli bir yer tutar. (V) Bu da incirlerimizin dış ülkelerde nasıl arandığını gösterir.</a:t>
            </a:r>
            <a:br>
              <a:rPr lang="tr-TR" dirty="0"/>
            </a:br>
            <a:r>
              <a:rPr lang="tr-TR" b="1" dirty="0"/>
              <a:t>Bu paragrafı oluşturan cümlelerden hangileri, ötekilere göre daha kesin bir biçimde ve kolaylıkla kanıtlanabilir yargılar niteliğindedir? </a:t>
            </a:r>
            <a:endParaRPr lang="tr-TR" dirty="0"/>
          </a:p>
          <a:p>
            <a:r>
              <a:rPr lang="tr-TR" dirty="0" err="1" smtClean="0"/>
              <a:t>Cvp</a:t>
            </a:r>
            <a:r>
              <a:rPr lang="tr-TR" dirty="0" smtClean="0"/>
              <a:t>: eğer kesin ve kolay kanıtlamadan bahsediliyorsa sayısal verilerden yararlanılmıştır. II. Ve IV. Cümlede sayısal verilerden yararlanılıp, daha kolay kanıtlanabilirlik vardır.</a:t>
            </a:r>
            <a:r>
              <a:rPr lang="tr-TR" dirty="0"/>
              <a:t/>
            </a:r>
            <a:br>
              <a:rPr lang="tr-TR" dirty="0"/>
            </a:br>
            <a:endParaRPr lang="tr-TR" dirty="0"/>
          </a:p>
        </p:txBody>
      </p:sp>
    </p:spTree>
    <p:extLst>
      <p:ext uri="{BB962C8B-B14F-4D97-AF65-F5344CB8AC3E}">
        <p14:creationId xmlns:p14="http://schemas.microsoft.com/office/powerpoint/2010/main" val="3206590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591127" y="600364"/>
            <a:ext cx="11055928" cy="5275504"/>
          </a:xfrm>
        </p:spPr>
        <p:txBody>
          <a:bodyPr/>
          <a:lstStyle/>
          <a:p>
            <a:r>
              <a:rPr lang="tr-TR" dirty="0"/>
              <a:t>1."İnsanlığın adım adım ilerlemesini sağlayan şey, kuşkusuz, kişisel kazançların, ürün ve buluşların kuşaktan kuşağa aktarılmasıdır. Hayvanlar dünya­sında buna benzer bir olay yoktur; eğitim görmüş bir köpek, başka bir köpeği eğitemez."</a:t>
            </a:r>
          </a:p>
          <a:p>
            <a:r>
              <a:rPr lang="tr-TR" dirty="0"/>
              <a:t>Bu paragrafın </a:t>
            </a:r>
            <a:r>
              <a:rPr lang="tr-TR" dirty="0" smtClean="0"/>
              <a:t>anlatımında düşünceyi geliştirme yollarından hangisi kullanılmıştır?</a:t>
            </a:r>
          </a:p>
          <a:p>
            <a:r>
              <a:rPr lang="tr-TR" dirty="0" smtClean="0"/>
              <a:t>CVP: bu paragrafta Karşılaştırma yolu kullanılmıştır. Çünkü karşılaştırmada en az iki durum veya kavram benzerlik veya zıtlıklardan yararlanılır.</a:t>
            </a:r>
            <a:endParaRPr lang="tr-TR" dirty="0"/>
          </a:p>
        </p:txBody>
      </p:sp>
    </p:spTree>
    <p:extLst>
      <p:ext uri="{BB962C8B-B14F-4D97-AF65-F5344CB8AC3E}">
        <p14:creationId xmlns:p14="http://schemas.microsoft.com/office/powerpoint/2010/main" val="4089588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88</TotalTime>
  <Words>452</Words>
  <Application>Microsoft Office PowerPoint</Application>
  <PresentationFormat>Geniş ekran</PresentationFormat>
  <Paragraphs>31</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Garamond</vt:lpstr>
      <vt:lpstr>Times New Roman</vt:lpstr>
      <vt:lpstr>Organik</vt:lpstr>
      <vt:lpstr>DÜŞÜNCEYİ GELİŞTİRME  YOLLARI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DÜŞÜNCEYİ GELİŞTİRME  YOLLARI</dc:title>
  <dc:creator>Lenovo</dc:creator>
  <cp:lastModifiedBy>Lenovo</cp:lastModifiedBy>
  <cp:revision>8</cp:revision>
  <dcterms:created xsi:type="dcterms:W3CDTF">2020-09-09T04:22:58Z</dcterms:created>
  <dcterms:modified xsi:type="dcterms:W3CDTF">2020-11-04T05:20:42Z</dcterms:modified>
</cp:coreProperties>
</file>