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1A5E972-2272-486E-8A34-F19AB2DCC23A}"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3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45BCBB6-9E21-4202-A8FA-5BBDC500EB0C}"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A5E972-2272-486E-8A34-F19AB2DCC23A}" type="slidenum">
              <a:rPr lang="tr-TR" smtClean="0"/>
              <a:t>‹#›</a:t>
            </a:fld>
            <a:endParaRPr lang="tr-TR"/>
          </a:p>
        </p:txBody>
      </p:sp>
    </p:spTree>
    <p:extLst>
      <p:ext uri="{BB962C8B-B14F-4D97-AF65-F5344CB8AC3E}">
        <p14:creationId xmlns:p14="http://schemas.microsoft.com/office/powerpoint/2010/main" val="410464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160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05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spTree>
    <p:extLst>
      <p:ext uri="{BB962C8B-B14F-4D97-AF65-F5344CB8AC3E}">
        <p14:creationId xmlns:p14="http://schemas.microsoft.com/office/powerpoint/2010/main" val="3607686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09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50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42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77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spTree>
    <p:extLst>
      <p:ext uri="{BB962C8B-B14F-4D97-AF65-F5344CB8AC3E}">
        <p14:creationId xmlns:p14="http://schemas.microsoft.com/office/powerpoint/2010/main" val="368399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45BCBB6-9E21-4202-A8FA-5BBDC500EB0C}"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A5E972-2272-486E-8A34-F19AB2DCC23A}"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45BCBB6-9E21-4202-A8FA-5BBDC500EB0C}"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A5E972-2272-486E-8A34-F19AB2DCC23A}" type="slidenum">
              <a:rPr lang="tr-TR" smtClean="0"/>
              <a:t>‹#›</a:t>
            </a:fld>
            <a:endParaRPr lang="tr-TR"/>
          </a:p>
        </p:txBody>
      </p:sp>
    </p:spTree>
    <p:extLst>
      <p:ext uri="{BB962C8B-B14F-4D97-AF65-F5344CB8AC3E}">
        <p14:creationId xmlns:p14="http://schemas.microsoft.com/office/powerpoint/2010/main" val="324387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45BCBB6-9E21-4202-A8FA-5BBDC500EB0C}" type="datetimeFigureOut">
              <a:rPr lang="tr-TR" smtClean="0"/>
              <a:t>4.11.2020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A5E972-2272-486E-8A34-F19AB2DCC23A}"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16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45BCBB6-9E21-4202-A8FA-5BBDC500EB0C}" type="datetimeFigureOut">
              <a:rPr lang="tr-TR" smtClean="0"/>
              <a:t>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1A5E972-2272-486E-8A34-F19AB2DCC23A}"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06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BCBB6-9E21-4202-A8FA-5BBDC500EB0C}" type="datetimeFigureOut">
              <a:rPr lang="tr-TR" smtClean="0"/>
              <a:t>4.11.2020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1A5E972-2272-486E-8A34-F19AB2DCC23A}" type="slidenum">
              <a:rPr lang="tr-TR" smtClean="0"/>
              <a:t>‹#›</a:t>
            </a:fld>
            <a:endParaRPr lang="tr-TR"/>
          </a:p>
        </p:txBody>
      </p:sp>
    </p:spTree>
    <p:extLst>
      <p:ext uri="{BB962C8B-B14F-4D97-AF65-F5344CB8AC3E}">
        <p14:creationId xmlns:p14="http://schemas.microsoft.com/office/powerpoint/2010/main" val="246709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45BCBB6-9E21-4202-A8FA-5BBDC500EB0C}"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A5E972-2272-486E-8A34-F19AB2DCC23A}"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68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45BCBB6-9E21-4202-A8FA-5BBDC500EB0C}"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A5E972-2272-486E-8A34-F19AB2DCC23A}" type="slidenum">
              <a:rPr lang="tr-TR" smtClean="0"/>
              <a:t>‹#›</a:t>
            </a:fld>
            <a:endParaRPr lang="tr-TR"/>
          </a:p>
        </p:txBody>
      </p:sp>
    </p:spTree>
    <p:extLst>
      <p:ext uri="{BB962C8B-B14F-4D97-AF65-F5344CB8AC3E}">
        <p14:creationId xmlns:p14="http://schemas.microsoft.com/office/powerpoint/2010/main" val="1790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5BCBB6-9E21-4202-A8FA-5BBDC500EB0C}" type="datetimeFigureOut">
              <a:rPr lang="tr-TR" smtClean="0"/>
              <a:t>4.11.2020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A5E972-2272-486E-8A34-F19AB2DCC23A}" type="slidenum">
              <a:rPr lang="tr-TR" smtClean="0"/>
              <a:t>‹#›</a:t>
            </a:fld>
            <a:endParaRPr lang="tr-TR"/>
          </a:p>
        </p:txBody>
      </p:sp>
    </p:spTree>
    <p:extLst>
      <p:ext uri="{BB962C8B-B14F-4D97-AF65-F5344CB8AC3E}">
        <p14:creationId xmlns:p14="http://schemas.microsoft.com/office/powerpoint/2010/main" val="1608917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327564" y="1579418"/>
            <a:ext cx="7180503" cy="3823855"/>
          </a:xfrm>
        </p:spPr>
        <p:txBody>
          <a:bodyPr>
            <a:normAutofit fontScale="92500" lnSpcReduction="10000"/>
          </a:bodyPr>
          <a:lstStyle/>
          <a:p>
            <a:r>
              <a:rPr lang="tr-TR" dirty="0" smtClean="0"/>
              <a:t>EDEBİ  AKIMLAR</a:t>
            </a:r>
          </a:p>
          <a:p>
            <a:pPr algn="just"/>
            <a:r>
              <a:rPr lang="tr-TR" dirty="0" smtClean="0"/>
              <a:t>KLASİSİZM:</a:t>
            </a:r>
          </a:p>
          <a:p>
            <a:pPr algn="just"/>
            <a:r>
              <a:rPr lang="tr-TR" sz="1400" dirty="0">
                <a:latin typeface="Times New Roman" panose="02020603050405020304" pitchFamily="18" charset="0"/>
                <a:cs typeface="Times New Roman" panose="02020603050405020304" pitchFamily="18" charset="0"/>
              </a:rPr>
              <a:t>17.yy ortalarında Fransa'da ortaya çıkan edebiyat akımıdır.</a:t>
            </a:r>
          </a:p>
          <a:p>
            <a:pPr algn="just"/>
            <a:r>
              <a:rPr lang="tr-TR" sz="1400" dirty="0">
                <a:latin typeface="Times New Roman" panose="02020603050405020304" pitchFamily="18" charset="0"/>
                <a:cs typeface="Times New Roman" panose="02020603050405020304" pitchFamily="18" charset="0"/>
              </a:rPr>
              <a:t>Akla ve sağduyuya değer verirler.</a:t>
            </a:r>
          </a:p>
          <a:p>
            <a:pPr algn="just"/>
            <a:r>
              <a:rPr lang="tr-TR" sz="1400" dirty="0">
                <a:latin typeface="Times New Roman" panose="02020603050405020304" pitchFamily="18" charset="0"/>
                <a:cs typeface="Times New Roman" panose="02020603050405020304" pitchFamily="18" charset="0"/>
              </a:rPr>
              <a:t>İnsandaki tabiata, insanların iç dünyasına saygı göstermek esastır.</a:t>
            </a:r>
          </a:p>
          <a:p>
            <a:pPr algn="just"/>
            <a:r>
              <a:rPr lang="tr-TR" sz="1400" b="1" dirty="0">
                <a:latin typeface="Times New Roman" panose="02020603050405020304" pitchFamily="18" charset="0"/>
                <a:cs typeface="Times New Roman" panose="02020603050405020304" pitchFamily="18" charset="0"/>
              </a:rPr>
              <a:t>Konularını eski Yunan ve Latin edebiyatından alırlar.</a:t>
            </a:r>
          </a:p>
          <a:p>
            <a:pPr algn="just"/>
            <a:r>
              <a:rPr lang="tr-TR" sz="1400" b="1" dirty="0">
                <a:latin typeface="Times New Roman" panose="02020603050405020304" pitchFamily="18" charset="0"/>
                <a:cs typeface="Times New Roman" panose="02020603050405020304" pitchFamily="18" charset="0"/>
              </a:rPr>
              <a:t>Kahramanları seçkin kişilerdir. Sıradan insanlara eserlerinde yer vermezler.</a:t>
            </a:r>
          </a:p>
          <a:p>
            <a:pPr algn="just"/>
            <a:r>
              <a:rPr lang="tr-TR" sz="1400" b="1" dirty="0">
                <a:latin typeface="Times New Roman" panose="02020603050405020304" pitchFamily="18" charset="0"/>
                <a:cs typeface="Times New Roman" panose="02020603050405020304" pitchFamily="18" charset="0"/>
              </a:rPr>
              <a:t>Önemli olan konu değil konunun işleniş biçimidir.</a:t>
            </a:r>
          </a:p>
          <a:p>
            <a:pPr algn="just"/>
            <a:r>
              <a:rPr lang="tr-TR" sz="1400" b="1" dirty="0">
                <a:latin typeface="Times New Roman" panose="02020603050405020304" pitchFamily="18" charset="0"/>
                <a:cs typeface="Times New Roman" panose="02020603050405020304" pitchFamily="18" charset="0"/>
              </a:rPr>
              <a:t>Dil, üslup kusursuz bir şekilde işlenmiştir. Dil açık, yalın ve soyludur.</a:t>
            </a:r>
          </a:p>
          <a:p>
            <a:pPr algn="just"/>
            <a:r>
              <a:rPr lang="tr-TR" sz="1400" b="1" dirty="0">
                <a:latin typeface="Times New Roman" panose="02020603050405020304" pitchFamily="18" charset="0"/>
                <a:cs typeface="Times New Roman" panose="02020603050405020304" pitchFamily="18" charset="0"/>
              </a:rPr>
              <a:t>Sanat için sanat görüşünü savunurlar.</a:t>
            </a:r>
          </a:p>
          <a:p>
            <a:pPr algn="just"/>
            <a:r>
              <a:rPr lang="tr-TR" sz="1400" b="1" dirty="0">
                <a:latin typeface="Times New Roman" panose="02020603050405020304" pitchFamily="18" charset="0"/>
                <a:cs typeface="Times New Roman" panose="02020603050405020304" pitchFamily="18" charset="0"/>
              </a:rPr>
              <a:t>Sanatçı eserde kendini gizler</a:t>
            </a:r>
            <a:r>
              <a:rPr lang="tr-TR" sz="1400" b="1" dirty="0" smtClean="0">
                <a:latin typeface="Times New Roman" panose="02020603050405020304" pitchFamily="18" charset="0"/>
                <a:cs typeface="Times New Roman" panose="02020603050405020304" pitchFamily="18" charset="0"/>
              </a:rPr>
              <a:t>.</a:t>
            </a:r>
            <a:endParaRPr lang="tr-TR" sz="1400" b="1" dirty="0">
              <a:latin typeface="Times New Roman" panose="02020603050405020304" pitchFamily="18" charset="0"/>
              <a:cs typeface="Times New Roman" panose="02020603050405020304" pitchFamily="18" charset="0"/>
            </a:endParaRPr>
          </a:p>
          <a:p>
            <a:pPr algn="just"/>
            <a:r>
              <a:rPr lang="tr-TR" sz="1400" b="1" dirty="0">
                <a:latin typeface="Times New Roman" panose="02020603050405020304" pitchFamily="18" charset="0"/>
                <a:cs typeface="Times New Roman" panose="02020603050405020304" pitchFamily="18" charset="0"/>
              </a:rPr>
              <a:t>Tiyatroda üç birlik kuralına uyulur.(olay, zaman, mekân)</a:t>
            </a:r>
          </a:p>
        </p:txBody>
      </p:sp>
    </p:spTree>
    <p:extLst>
      <p:ext uri="{BB962C8B-B14F-4D97-AF65-F5344CB8AC3E}">
        <p14:creationId xmlns:p14="http://schemas.microsoft.com/office/powerpoint/2010/main" val="376729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889844"/>
            <a:ext cx="6096000" cy="3970318"/>
          </a:xfrm>
          <a:prstGeom prst="rect">
            <a:avLst/>
          </a:prstGeom>
        </p:spPr>
        <p:txBody>
          <a:bodyPr>
            <a:spAutoFit/>
          </a:bodyPr>
          <a:lstStyle/>
          <a:p>
            <a:r>
              <a:rPr lang="tr-TR" dirty="0" smtClean="0">
                <a:solidFill>
                  <a:srgbClr val="FF0000"/>
                </a:solidFill>
              </a:rPr>
              <a:t>SEMBOLİZM</a:t>
            </a:r>
          </a:p>
          <a:p>
            <a:r>
              <a:rPr lang="tr-TR" dirty="0" smtClean="0"/>
              <a:t>*19.yy'ın son çeyreğinde ortaya çıkmıştır.</a:t>
            </a:r>
          </a:p>
          <a:p>
            <a:r>
              <a:rPr lang="tr-TR" dirty="0" smtClean="0"/>
              <a:t>*Nesneleri olduğu gibi anlatmak mümkün değildir. Nesneler değişerek anlatılabilir.</a:t>
            </a:r>
          </a:p>
          <a:p>
            <a:r>
              <a:rPr lang="tr-TR" dirty="0" smtClean="0"/>
              <a:t>*Şiirde anlam açıklığından kaçındılar.</a:t>
            </a:r>
          </a:p>
          <a:p>
            <a:r>
              <a:rPr lang="tr-TR" b="1" dirty="0" smtClean="0"/>
              <a:t>*Şiir anlaşılmak için değil hissedilmek içindir.</a:t>
            </a:r>
          </a:p>
          <a:p>
            <a:r>
              <a:rPr lang="tr-TR" b="1" dirty="0" smtClean="0"/>
              <a:t>*Şiirde alaca karanlık üzüntü ve ay ışığı, gün doğumu, gün batımı gibi belli belirsiz varlıklar görüntüleri yansıtırlar.</a:t>
            </a:r>
          </a:p>
          <a:p>
            <a:r>
              <a:rPr lang="tr-TR" dirty="0" smtClean="0"/>
              <a:t>*</a:t>
            </a:r>
            <a:r>
              <a:rPr lang="tr-TR" b="1" dirty="0" smtClean="0"/>
              <a:t>Şiirde musiki her şeyden önce musiki ilkesini savundular.</a:t>
            </a:r>
          </a:p>
          <a:p>
            <a:r>
              <a:rPr lang="tr-TR" dirty="0" smtClean="0"/>
              <a:t>*Sanat için sanat anlayışına bağlılardır.</a:t>
            </a:r>
          </a:p>
          <a:p>
            <a:r>
              <a:rPr lang="tr-TR" dirty="0" smtClean="0"/>
              <a:t>*Dil herkesin anlayacağı seviyede değil oldukça ağırdır.</a:t>
            </a:r>
          </a:p>
          <a:p>
            <a:r>
              <a:rPr lang="tr-TR" dirty="0" err="1" smtClean="0">
                <a:solidFill>
                  <a:srgbClr val="FF0000"/>
                </a:solidFill>
              </a:rPr>
              <a:t>Temsilcileri:Baudelaire</a:t>
            </a:r>
            <a:r>
              <a:rPr lang="tr-TR" dirty="0" smtClean="0">
                <a:solidFill>
                  <a:srgbClr val="FF0000"/>
                </a:solidFill>
              </a:rPr>
              <a:t>, </a:t>
            </a:r>
            <a:r>
              <a:rPr lang="tr-TR" dirty="0" err="1" smtClean="0"/>
              <a:t>Mallarme</a:t>
            </a:r>
            <a:r>
              <a:rPr lang="tr-TR" dirty="0" smtClean="0"/>
              <a:t>, </a:t>
            </a:r>
            <a:r>
              <a:rPr lang="tr-TR" dirty="0" smtClean="0"/>
              <a:t>Paul </a:t>
            </a:r>
            <a:r>
              <a:rPr lang="tr-TR" dirty="0" err="1" smtClean="0">
                <a:solidFill>
                  <a:srgbClr val="FF0000"/>
                </a:solidFill>
              </a:rPr>
              <a:t>Verlaine</a:t>
            </a:r>
            <a:r>
              <a:rPr lang="tr-TR" dirty="0" smtClean="0">
                <a:solidFill>
                  <a:srgbClr val="FF0000"/>
                </a:solidFill>
              </a:rPr>
              <a:t>, </a:t>
            </a:r>
            <a:endParaRPr lang="tr-TR" dirty="0" smtClean="0"/>
          </a:p>
          <a:p>
            <a:r>
              <a:rPr lang="tr-TR" dirty="0" smtClean="0">
                <a:solidFill>
                  <a:srgbClr val="FF0000"/>
                </a:solidFill>
              </a:rPr>
              <a:t>*Türk edebiyatında ise; </a:t>
            </a:r>
            <a:r>
              <a:rPr lang="tr-TR" b="1" dirty="0" smtClean="0">
                <a:solidFill>
                  <a:srgbClr val="7030A0"/>
                </a:solidFill>
              </a:rPr>
              <a:t>Ahmet Haşim, </a:t>
            </a:r>
            <a:r>
              <a:rPr lang="tr-TR" dirty="0" smtClean="0">
                <a:solidFill>
                  <a:srgbClr val="7030A0"/>
                </a:solidFill>
              </a:rPr>
              <a:t>Ahmet Hamdi Tanpınar, Cahit Sıtkı Tarancı, Ahmet Muhip </a:t>
            </a:r>
            <a:r>
              <a:rPr lang="tr-TR" dirty="0" err="1" smtClean="0">
                <a:solidFill>
                  <a:srgbClr val="7030A0"/>
                </a:solidFill>
              </a:rPr>
              <a:t>Dıranas</a:t>
            </a:r>
            <a:r>
              <a:rPr lang="tr-TR" dirty="0" smtClean="0">
                <a:solidFill>
                  <a:srgbClr val="7030A0"/>
                </a:solidFill>
              </a:rPr>
              <a:t>, Cenap Şahabettin</a:t>
            </a:r>
            <a:endParaRPr lang="tr-TR" dirty="0">
              <a:solidFill>
                <a:srgbClr val="7030A0"/>
              </a:solidFill>
            </a:endParaRPr>
          </a:p>
        </p:txBody>
      </p:sp>
    </p:spTree>
    <p:extLst>
      <p:ext uri="{BB962C8B-B14F-4D97-AF65-F5344CB8AC3E}">
        <p14:creationId xmlns:p14="http://schemas.microsoft.com/office/powerpoint/2010/main" val="76566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7273" y="1459345"/>
            <a:ext cx="7296727" cy="3139321"/>
          </a:xfrm>
          <a:prstGeom prst="rect">
            <a:avLst/>
          </a:prstGeom>
        </p:spPr>
        <p:txBody>
          <a:bodyPr wrap="square">
            <a:spAutoFit/>
          </a:bodyPr>
          <a:lstStyle/>
          <a:p>
            <a:r>
              <a:rPr lang="tr-TR" dirty="0" smtClean="0">
                <a:solidFill>
                  <a:srgbClr val="FF0000"/>
                </a:solidFill>
              </a:rPr>
              <a:t>SÜRREALİZM (GERÇEK ÜSTÜCÜLÜK)</a:t>
            </a:r>
          </a:p>
          <a:p>
            <a:endParaRPr lang="tr-TR" dirty="0" smtClean="0"/>
          </a:p>
          <a:p>
            <a:endParaRPr lang="tr-TR" dirty="0" smtClean="0"/>
          </a:p>
          <a:p>
            <a:r>
              <a:rPr lang="tr-TR" dirty="0" smtClean="0"/>
              <a:t>*Kelime anlamı "gerçek </a:t>
            </a:r>
            <a:r>
              <a:rPr lang="tr-TR" dirty="0" err="1" smtClean="0"/>
              <a:t>üstüncülük</a:t>
            </a:r>
            <a:r>
              <a:rPr lang="tr-TR" dirty="0" smtClean="0"/>
              <a:t>" demek olan bu akım 1924'te Fransa'da çıkmıştır.</a:t>
            </a:r>
          </a:p>
          <a:p>
            <a:r>
              <a:rPr lang="tr-TR" dirty="0" smtClean="0"/>
              <a:t>*Sürrealistler </a:t>
            </a:r>
            <a:r>
              <a:rPr lang="tr-TR" b="1" dirty="0" smtClean="0"/>
              <a:t>Sigmund Freud'un </a:t>
            </a:r>
            <a:r>
              <a:rPr lang="tr-TR" dirty="0" smtClean="0"/>
              <a:t>etkisinde kalmışlardır.</a:t>
            </a:r>
          </a:p>
          <a:p>
            <a:r>
              <a:rPr lang="tr-TR" dirty="0" smtClean="0"/>
              <a:t>*</a:t>
            </a:r>
            <a:r>
              <a:rPr lang="tr-TR" b="1" dirty="0" smtClean="0"/>
              <a:t>Bilinçaltı rüyada ortaya çıkar.</a:t>
            </a:r>
          </a:p>
          <a:p>
            <a:r>
              <a:rPr lang="tr-TR" dirty="0" smtClean="0"/>
              <a:t>*Hipnotize edilmiş insanlara şiir söylettiler.</a:t>
            </a:r>
          </a:p>
          <a:p>
            <a:r>
              <a:rPr lang="tr-TR" dirty="0" smtClean="0"/>
              <a:t>*Akıl ve mantık değersizdir. İnsanı yönlendiren İçgüdü, bilinçaltıdır demişlerdir.</a:t>
            </a:r>
          </a:p>
          <a:p>
            <a:r>
              <a:rPr lang="tr-TR" dirty="0" smtClean="0">
                <a:solidFill>
                  <a:srgbClr val="FF0000"/>
                </a:solidFill>
              </a:rPr>
              <a:t>* </a:t>
            </a:r>
            <a:r>
              <a:rPr lang="tr-TR" dirty="0" smtClean="0">
                <a:solidFill>
                  <a:srgbClr val="FF0000"/>
                </a:solidFill>
              </a:rPr>
              <a:t>Türk edebiyatında ise; Orhan Veli ve arkadaşları, Cemal Süreyya, İlhan Berk </a:t>
            </a:r>
            <a:r>
              <a:rPr lang="tr-TR" b="1" dirty="0" smtClean="0">
                <a:solidFill>
                  <a:srgbClr val="FF0000"/>
                </a:solidFill>
              </a:rPr>
              <a:t>(İkinci Yeniciler), </a:t>
            </a:r>
            <a:r>
              <a:rPr lang="tr-TR" dirty="0" smtClean="0">
                <a:solidFill>
                  <a:srgbClr val="FF0000"/>
                </a:solidFill>
              </a:rPr>
              <a:t>Oktay </a:t>
            </a:r>
            <a:r>
              <a:rPr lang="tr-TR" dirty="0" err="1" smtClean="0">
                <a:solidFill>
                  <a:srgbClr val="FF0000"/>
                </a:solidFill>
              </a:rPr>
              <a:t>Rifat</a:t>
            </a:r>
            <a:endParaRPr lang="tr-TR" dirty="0">
              <a:solidFill>
                <a:srgbClr val="FF0000"/>
              </a:solidFill>
            </a:endParaRPr>
          </a:p>
        </p:txBody>
      </p:sp>
    </p:spTree>
    <p:extLst>
      <p:ext uri="{BB962C8B-B14F-4D97-AF65-F5344CB8AC3E}">
        <p14:creationId xmlns:p14="http://schemas.microsoft.com/office/powerpoint/2010/main" val="192551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028343"/>
            <a:ext cx="6096000" cy="4801314"/>
          </a:xfrm>
          <a:prstGeom prst="rect">
            <a:avLst/>
          </a:prstGeom>
        </p:spPr>
        <p:txBody>
          <a:bodyPr>
            <a:spAutoFit/>
          </a:bodyPr>
          <a:lstStyle/>
          <a:p>
            <a:r>
              <a:rPr lang="tr-TR" dirty="0" smtClean="0">
                <a:solidFill>
                  <a:srgbClr val="FF0000"/>
                </a:solidFill>
              </a:rPr>
              <a:t>EMPRESYONİZM (İZLENİMCİLİK)</a:t>
            </a:r>
          </a:p>
          <a:p>
            <a:endParaRPr lang="tr-TR" dirty="0" smtClean="0"/>
          </a:p>
          <a:p>
            <a:r>
              <a:rPr lang="tr-TR" dirty="0" smtClean="0"/>
              <a:t>19. yüzyılın sonlarında ortaya çıkmış, </a:t>
            </a:r>
            <a:r>
              <a:rPr lang="tr-TR" dirty="0" smtClean="0">
                <a:solidFill>
                  <a:srgbClr val="FF0000"/>
                </a:solidFill>
              </a:rPr>
              <a:t>Fransa'da gelişmiş; daha çok; edebiyatta, resimde, müzikte etkisini göstermiştir. </a:t>
            </a:r>
            <a:r>
              <a:rPr lang="tr-TR" dirty="0" smtClean="0"/>
              <a:t>Empresyonistler, </a:t>
            </a:r>
            <a:r>
              <a:rPr lang="tr-TR" b="1" dirty="0" smtClean="0"/>
              <a:t>varlığın gerçek ve nesnel yanını değil, sanatçıda uyandırdığı izlenimleri anlatma amacını gütmüşlerdir. </a:t>
            </a:r>
            <a:r>
              <a:rPr lang="tr-TR" dirty="0" smtClean="0"/>
              <a:t>Bu izlenim, sanatçıdan sanatçıya değiştiği için, ortaya konan sanat yapıtı, onu ortaya koyanın kişiliğini yansıtır. </a:t>
            </a:r>
            <a:r>
              <a:rPr lang="tr-TR" dirty="0" smtClean="0">
                <a:solidFill>
                  <a:srgbClr val="FF0000"/>
                </a:solidFill>
              </a:rPr>
              <a:t>Yapıtlarında kendi iç dünyalarını dile getirdikleri için, çevreyi saran evrene ve dış dünyaya karşı ilgisizdirler.</a:t>
            </a:r>
          </a:p>
          <a:p>
            <a:endParaRPr lang="tr-TR" dirty="0" smtClean="0"/>
          </a:p>
          <a:p>
            <a:r>
              <a:rPr lang="tr-TR" dirty="0" smtClean="0"/>
              <a:t>Duyularımızın dış evreni bize olduğu gibi değil, onun gerçek görünüşünü değiştirerek ulaştırdığı kabul edilmiştir.</a:t>
            </a:r>
          </a:p>
          <a:p>
            <a:r>
              <a:rPr lang="tr-TR" dirty="0" smtClean="0"/>
              <a:t>Sanatçılar, yapıtlarında, dış dünyada gördüklerinin gerçek yönünü değil; "kendilerinde uyandırdığı izlenimleri" anlatmışlardır.</a:t>
            </a:r>
          </a:p>
          <a:p>
            <a:r>
              <a:rPr lang="tr-TR" dirty="0" smtClean="0">
                <a:solidFill>
                  <a:srgbClr val="FF0000"/>
                </a:solidFill>
              </a:rPr>
              <a:t>Dünya edebiyatında temsilcileri: </a:t>
            </a:r>
            <a:r>
              <a:rPr lang="tr-TR" dirty="0" err="1" smtClean="0"/>
              <a:t>Rainer</a:t>
            </a:r>
            <a:r>
              <a:rPr lang="tr-TR" dirty="0" smtClean="0"/>
              <a:t> Maria </a:t>
            </a:r>
            <a:r>
              <a:rPr lang="tr-TR" dirty="0" err="1" smtClean="0"/>
              <a:t>Rilke</a:t>
            </a:r>
            <a:r>
              <a:rPr lang="tr-TR" dirty="0" smtClean="0"/>
              <a:t>, Paul </a:t>
            </a:r>
            <a:r>
              <a:rPr lang="tr-TR" dirty="0" err="1" smtClean="0"/>
              <a:t>Verlaine</a:t>
            </a:r>
            <a:r>
              <a:rPr lang="tr-TR" dirty="0" smtClean="0"/>
              <a:t>, Arthur </a:t>
            </a:r>
            <a:r>
              <a:rPr lang="tr-TR" dirty="0" err="1" smtClean="0"/>
              <a:t>Rimbaud</a:t>
            </a:r>
            <a:endParaRPr lang="tr-TR" dirty="0"/>
          </a:p>
        </p:txBody>
      </p:sp>
    </p:spTree>
    <p:extLst>
      <p:ext uri="{BB962C8B-B14F-4D97-AF65-F5344CB8AC3E}">
        <p14:creationId xmlns:p14="http://schemas.microsoft.com/office/powerpoint/2010/main" val="235188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443841"/>
            <a:ext cx="6096000" cy="3970318"/>
          </a:xfrm>
          <a:prstGeom prst="rect">
            <a:avLst/>
          </a:prstGeom>
        </p:spPr>
        <p:txBody>
          <a:bodyPr>
            <a:spAutoFit/>
          </a:bodyPr>
          <a:lstStyle/>
          <a:p>
            <a:r>
              <a:rPr lang="tr-TR" dirty="0" smtClean="0">
                <a:solidFill>
                  <a:srgbClr val="FF0000"/>
                </a:solidFill>
              </a:rPr>
              <a:t>FÜTÜRİZM (GELECEKÇİLİK)</a:t>
            </a:r>
          </a:p>
          <a:p>
            <a:endParaRPr lang="tr-TR" dirty="0" smtClean="0"/>
          </a:p>
          <a:p>
            <a:r>
              <a:rPr lang="tr-TR" dirty="0" smtClean="0"/>
              <a:t>20. yüzyılda ortaya çıkmış, makineyi ve hızı edebiyata taşıyan edebiyat akımıdır. I. Dünya Savaşı başlamadan ortaya çıkan bu akım, "geçmişten kopuşu, yenilik ve değişikliğe yönelişi" ilke edinmiştir.</a:t>
            </a:r>
          </a:p>
          <a:p>
            <a:endParaRPr lang="tr-TR" dirty="0" smtClean="0"/>
          </a:p>
          <a:p>
            <a:r>
              <a:rPr lang="tr-TR" b="1" dirty="0" smtClean="0"/>
              <a:t>Geleceği makineleştiren sanattır.</a:t>
            </a:r>
          </a:p>
          <a:p>
            <a:r>
              <a:rPr lang="tr-TR" dirty="0" smtClean="0"/>
              <a:t>20.yy. başında </a:t>
            </a:r>
            <a:r>
              <a:rPr lang="tr-TR" dirty="0" err="1" smtClean="0"/>
              <a:t>Marinetti</a:t>
            </a:r>
            <a:r>
              <a:rPr lang="tr-TR" dirty="0" smtClean="0"/>
              <a:t> tarafından kurulmuştur.</a:t>
            </a:r>
          </a:p>
          <a:p>
            <a:r>
              <a:rPr lang="tr-TR" dirty="0" smtClean="0"/>
              <a:t>Geçmişin sanat değerlerini bırakmalı ve yeni anlatım biçimleri bulmalı.</a:t>
            </a:r>
          </a:p>
          <a:p>
            <a:r>
              <a:rPr lang="tr-TR" dirty="0" err="1" smtClean="0"/>
              <a:t>Makinalaşma</a:t>
            </a:r>
            <a:r>
              <a:rPr lang="tr-TR" dirty="0" smtClean="0"/>
              <a:t> çalışmaları kutsallığı savunulmalıdır.</a:t>
            </a:r>
          </a:p>
          <a:p>
            <a:r>
              <a:rPr lang="tr-TR" dirty="0" smtClean="0"/>
              <a:t>Temsilcileri: </a:t>
            </a:r>
            <a:r>
              <a:rPr lang="tr-TR" dirty="0" err="1" smtClean="0"/>
              <a:t>Marinetti</a:t>
            </a:r>
            <a:r>
              <a:rPr lang="tr-TR" dirty="0" smtClean="0"/>
              <a:t> ve </a:t>
            </a:r>
            <a:r>
              <a:rPr lang="tr-TR" b="1" dirty="0" err="1" smtClean="0"/>
              <a:t>Mayakovski</a:t>
            </a:r>
            <a:endParaRPr lang="tr-TR" b="1" dirty="0" smtClean="0"/>
          </a:p>
          <a:p>
            <a:r>
              <a:rPr lang="tr-TR" dirty="0" smtClean="0"/>
              <a:t>*</a:t>
            </a:r>
            <a:r>
              <a:rPr lang="tr-TR" dirty="0" smtClean="0">
                <a:solidFill>
                  <a:srgbClr val="FF0000"/>
                </a:solidFill>
              </a:rPr>
              <a:t>Türk edebiyatında ise: </a:t>
            </a:r>
            <a:r>
              <a:rPr lang="tr-TR" b="1" dirty="0" smtClean="0">
                <a:solidFill>
                  <a:srgbClr val="FF0000"/>
                </a:solidFill>
              </a:rPr>
              <a:t>Nazım Hikmet</a:t>
            </a:r>
            <a:endParaRPr lang="tr-TR" b="1" dirty="0">
              <a:solidFill>
                <a:srgbClr val="FF0000"/>
              </a:solidFill>
            </a:endParaRPr>
          </a:p>
        </p:txBody>
      </p:sp>
    </p:spTree>
    <p:extLst>
      <p:ext uri="{BB962C8B-B14F-4D97-AF65-F5344CB8AC3E}">
        <p14:creationId xmlns:p14="http://schemas.microsoft.com/office/powerpoint/2010/main" val="127759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8836" y="571113"/>
            <a:ext cx="10806546" cy="5709613"/>
          </a:xfrm>
        </p:spPr>
        <p:txBody>
          <a:bodyPr>
            <a:normAutofit lnSpcReduction="10000"/>
          </a:bodyPr>
          <a:lstStyle/>
          <a:p>
            <a:r>
              <a:rPr lang="tr-TR" dirty="0" smtClean="0"/>
              <a:t>ÖRNEK SORULAR:</a:t>
            </a:r>
          </a:p>
          <a:p>
            <a:r>
              <a:rPr lang="tr-TR" dirty="0"/>
              <a:t>“Gerçeği olduğu gibi yansıtmak benim işim değildir. Dış dünyayı duygu ve hayal gücüyle zenginleştirerek vermek, tabiatın güzelliklerini dile getirmek sanatın görevi olmalıdır.” </a:t>
            </a:r>
            <a:r>
              <a:rPr lang="tr-TR" b="1" dirty="0"/>
              <a:t>görüşünü ileri süren bir sanatçı, </a:t>
            </a:r>
            <a:r>
              <a:rPr lang="tr-TR" b="1" dirty="0" smtClean="0"/>
              <a:t> </a:t>
            </a:r>
            <a:r>
              <a:rPr lang="tr-TR" b="1" dirty="0"/>
              <a:t>edebiyat akımlarından hangisinin savunucusu durumundadır</a:t>
            </a:r>
            <a:r>
              <a:rPr lang="tr-TR" b="1" dirty="0" smtClean="0"/>
              <a:t>? </a:t>
            </a:r>
            <a:r>
              <a:rPr lang="tr-TR" b="1" dirty="0" err="1" smtClean="0"/>
              <a:t>Açıklayınz</a:t>
            </a:r>
            <a:r>
              <a:rPr lang="tr-TR" b="1" dirty="0" smtClean="0"/>
              <a:t>.</a:t>
            </a:r>
          </a:p>
          <a:p>
            <a:pPr marL="0" indent="0">
              <a:buNone/>
            </a:pPr>
            <a:r>
              <a:rPr lang="tr-TR" b="1" dirty="0" smtClean="0"/>
              <a:t> </a:t>
            </a:r>
            <a:r>
              <a:rPr lang="tr-TR" b="1" dirty="0" err="1" smtClean="0"/>
              <a:t>CEVAP:bu</a:t>
            </a:r>
            <a:r>
              <a:rPr lang="tr-TR" b="1" dirty="0" smtClean="0"/>
              <a:t> görüşe göre savunulan görüş ‘</a:t>
            </a:r>
            <a:r>
              <a:rPr lang="tr-TR" b="1" dirty="0" err="1" smtClean="0"/>
              <a:t>Romantizm’dir</a:t>
            </a:r>
            <a:r>
              <a:rPr lang="tr-TR" b="1" dirty="0" smtClean="0"/>
              <a:t>. Çünkü romantizm akımında önemli olan hayal ve duygudur.</a:t>
            </a:r>
          </a:p>
          <a:p>
            <a:pPr marL="0" indent="0">
              <a:buNone/>
            </a:pPr>
            <a:r>
              <a:rPr lang="tr-TR" dirty="0"/>
              <a:t>Bazen düşünüyorum da eğer benim yazdıklarım hayatla ilgili değilse insanların yaşadığı nasıl bir dünya? Bana göre, tüm kitaplarım gerçeği yansıtıyor. Ama hangi gerçeği? Benim gördüğüm gerçeği.</a:t>
            </a:r>
            <a:br>
              <a:rPr lang="tr-TR" dirty="0"/>
            </a:br>
            <a:r>
              <a:rPr lang="tr-TR" b="1" dirty="0"/>
              <a:t>Bu parçada sanat anlayışını belirten yazarın </a:t>
            </a:r>
            <a:r>
              <a:rPr lang="tr-TR" b="1" dirty="0" smtClean="0"/>
              <a:t>edebiyat </a:t>
            </a:r>
            <a:r>
              <a:rPr lang="tr-TR" b="1" dirty="0"/>
              <a:t>akımlardan hangisine bağlı olduğu </a:t>
            </a:r>
            <a:r>
              <a:rPr lang="tr-TR" b="1" dirty="0" smtClean="0"/>
              <a:t>söylenebilir? Açıklayınız.</a:t>
            </a:r>
          </a:p>
          <a:p>
            <a:pPr marL="0" indent="0">
              <a:buNone/>
            </a:pPr>
            <a:r>
              <a:rPr lang="tr-TR" b="1" dirty="0" smtClean="0"/>
              <a:t>Bu parçada savunulan görüş empresyonizm(izlenimcilik)</a:t>
            </a:r>
            <a:r>
              <a:rPr lang="tr-TR" b="1" dirty="0" err="1" smtClean="0"/>
              <a:t>dir</a:t>
            </a:r>
            <a:r>
              <a:rPr lang="tr-TR" b="1" dirty="0" smtClean="0"/>
              <a:t>. Çünkü empresyonizmde önemli olan kişinin kendine göre yorumladığı gerçektir.</a:t>
            </a:r>
          </a:p>
          <a:p>
            <a:pPr marL="0" indent="0">
              <a:buNone/>
            </a:pPr>
            <a:endParaRPr lang="tr-TR" dirty="0"/>
          </a:p>
        </p:txBody>
      </p:sp>
    </p:spTree>
    <p:extLst>
      <p:ext uri="{BB962C8B-B14F-4D97-AF65-F5344CB8AC3E}">
        <p14:creationId xmlns:p14="http://schemas.microsoft.com/office/powerpoint/2010/main" val="184596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8836" y="628073"/>
            <a:ext cx="10277761" cy="5578763"/>
          </a:xfrm>
        </p:spPr>
        <p:txBody>
          <a:bodyPr>
            <a:normAutofit fontScale="92500" lnSpcReduction="10000"/>
          </a:bodyPr>
          <a:lstStyle/>
          <a:p>
            <a:pPr marL="0" indent="0">
              <a:buNone/>
            </a:pPr>
            <a:r>
              <a:rPr lang="tr-TR" dirty="0"/>
              <a:t>Musiki, her şeyden önce musiki;</a:t>
            </a:r>
            <a:br>
              <a:rPr lang="tr-TR" dirty="0"/>
            </a:br>
            <a:r>
              <a:rPr lang="tr-TR" dirty="0"/>
              <a:t>Onun için tekli mısradan şaşma.</a:t>
            </a:r>
            <a:br>
              <a:rPr lang="tr-TR" dirty="0"/>
            </a:br>
            <a:r>
              <a:rPr lang="tr-TR" dirty="0"/>
              <a:t>Kıvrak olur, erir havada sanki,</a:t>
            </a:r>
            <a:br>
              <a:rPr lang="tr-TR" dirty="0"/>
            </a:br>
            <a:r>
              <a:rPr lang="tr-TR" dirty="0"/>
              <a:t>Ağır aksak söyleyişe yanaşma. </a:t>
            </a:r>
            <a:br>
              <a:rPr lang="tr-TR" dirty="0"/>
            </a:br>
            <a:r>
              <a:rPr lang="tr-TR" b="1" dirty="0" smtClean="0"/>
              <a:t>Yukarıda </a:t>
            </a:r>
            <a:r>
              <a:rPr lang="tr-TR" b="1" dirty="0"/>
              <a:t>verilen dörtlükte hangi edebi akım anlayışı </a:t>
            </a:r>
            <a:r>
              <a:rPr lang="tr-TR" b="1" dirty="0" err="1" smtClean="0"/>
              <a:t>vardır?Açıklayınız</a:t>
            </a:r>
            <a:r>
              <a:rPr lang="tr-TR" b="1" dirty="0" smtClean="0"/>
              <a:t>.</a:t>
            </a:r>
          </a:p>
          <a:p>
            <a:pPr marL="0" indent="0">
              <a:buNone/>
            </a:pPr>
            <a:r>
              <a:rPr lang="tr-TR" b="1" dirty="0" smtClean="0"/>
              <a:t>CVP: dörtlükte görülen edebi akım anlayışı sembolizmdir. Çünkü sembolizm akımında ‘</a:t>
            </a:r>
            <a:r>
              <a:rPr lang="tr-TR" b="1" dirty="0" err="1" smtClean="0"/>
              <a:t>musiki,her</a:t>
            </a:r>
            <a:r>
              <a:rPr lang="tr-TR" b="1" dirty="0" smtClean="0"/>
              <a:t> şeyden önce musiki ‘anlayışı vardır.</a:t>
            </a:r>
          </a:p>
          <a:p>
            <a:pPr marL="0" indent="0">
              <a:buNone/>
            </a:pPr>
            <a:r>
              <a:rPr lang="tr-TR" dirty="0"/>
              <a:t>Şair, okura gerçekleri değil, izlenimlerini duyurmaya çalışmalı; anlam belirgin olmamalı; okur, sezinlediklerinden kendisi anlamlar çıkarmalıdır. Sözcüklerin anlamlarından çok ahenkleri, oluşturacakları müzikalite önemlidir. Duyurmak ve sezdirmek için mecazlı, çağrışıma elverişli söz ve söyleyişler seçilmelidir. Üzüntü, alaca karanlık; kırmızı ve sarı vb. renkler şiirde önem taşıyan ögelerdir.</a:t>
            </a:r>
            <a:br>
              <a:rPr lang="tr-TR" dirty="0"/>
            </a:br>
            <a:r>
              <a:rPr lang="tr-TR" b="1" dirty="0"/>
              <a:t>Bu parçada özellikleri verilen edebî akım aşağıdakilerden </a:t>
            </a:r>
            <a:r>
              <a:rPr lang="tr-TR" b="1" dirty="0" err="1" smtClean="0"/>
              <a:t>hangisidir?Açıklayınız</a:t>
            </a:r>
            <a:r>
              <a:rPr lang="tr-TR" b="1" dirty="0" smtClean="0"/>
              <a:t>.</a:t>
            </a:r>
          </a:p>
          <a:p>
            <a:pPr marL="0" indent="0">
              <a:buNone/>
            </a:pPr>
            <a:r>
              <a:rPr lang="tr-TR" b="1" dirty="0" err="1" smtClean="0"/>
              <a:t>Cvp</a:t>
            </a:r>
            <a:r>
              <a:rPr lang="tr-TR" b="1" dirty="0" smtClean="0"/>
              <a:t>: parçadaki edebi anlayış sembolizmdir. Sembolizm akımında </a:t>
            </a:r>
            <a:r>
              <a:rPr lang="tr-TR" b="1" dirty="0" err="1" smtClean="0"/>
              <a:t>alacakaranlık,gün</a:t>
            </a:r>
            <a:r>
              <a:rPr lang="tr-TR" b="1" dirty="0" smtClean="0"/>
              <a:t> </a:t>
            </a:r>
            <a:r>
              <a:rPr lang="tr-TR" b="1" dirty="0" err="1" smtClean="0"/>
              <a:t>doğumu,gün</a:t>
            </a:r>
            <a:r>
              <a:rPr lang="tr-TR" b="1" dirty="0" smtClean="0"/>
              <a:t> batımı gibi ifadeler yer alır.</a:t>
            </a:r>
            <a:endParaRPr lang="tr-TR" b="1" dirty="0"/>
          </a:p>
          <a:p>
            <a:endParaRPr lang="tr-TR" dirty="0"/>
          </a:p>
        </p:txBody>
      </p:sp>
    </p:spTree>
    <p:extLst>
      <p:ext uri="{BB962C8B-B14F-4D97-AF65-F5344CB8AC3E}">
        <p14:creationId xmlns:p14="http://schemas.microsoft.com/office/powerpoint/2010/main" val="66967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7308" y="637309"/>
            <a:ext cx="10852727" cy="5238559"/>
          </a:xfrm>
        </p:spPr>
        <p:txBody>
          <a:bodyPr>
            <a:normAutofit fontScale="92500" lnSpcReduction="20000"/>
          </a:bodyPr>
          <a:lstStyle/>
          <a:p>
            <a:r>
              <a:rPr lang="tr-TR" dirty="0"/>
              <a:t>Hayır, hayâl ile yoktur benim alışverişim</a:t>
            </a:r>
            <a:br>
              <a:rPr lang="tr-TR" dirty="0"/>
            </a:br>
            <a:r>
              <a:rPr lang="tr-TR" dirty="0"/>
              <a:t>İnan ki ne demiş isem görüp de söylemişim</a:t>
            </a:r>
            <a:br>
              <a:rPr lang="tr-TR" dirty="0"/>
            </a:br>
            <a:r>
              <a:rPr lang="tr-TR" dirty="0"/>
              <a:t>Şudur benim </a:t>
            </a:r>
            <a:r>
              <a:rPr lang="tr-TR" dirty="0" err="1"/>
              <a:t>cihânda</a:t>
            </a:r>
            <a:r>
              <a:rPr lang="tr-TR" dirty="0"/>
              <a:t> en beğendiğim meslek</a:t>
            </a:r>
            <a:br>
              <a:rPr lang="tr-TR" dirty="0"/>
            </a:br>
            <a:r>
              <a:rPr lang="tr-TR" dirty="0"/>
              <a:t>Sözüm odun gibi olsun hakikat olsun </a:t>
            </a:r>
            <a:r>
              <a:rPr lang="tr-TR" dirty="0" smtClean="0"/>
              <a:t>tek</a:t>
            </a:r>
            <a:r>
              <a:rPr lang="tr-TR" dirty="0"/>
              <a:t/>
            </a:r>
            <a:br>
              <a:rPr lang="tr-TR" dirty="0"/>
            </a:br>
            <a:r>
              <a:rPr lang="tr-TR" b="1" dirty="0"/>
              <a:t>Bu dizelerde dile getirilen düşünce</a:t>
            </a:r>
            <a:r>
              <a:rPr lang="tr-TR" b="1" dirty="0" smtClean="0"/>
              <a:t>, </a:t>
            </a:r>
            <a:r>
              <a:rPr lang="tr-TR" b="1" dirty="0"/>
              <a:t>edebî akımlardan hangisi ile </a:t>
            </a:r>
            <a:r>
              <a:rPr lang="tr-TR" dirty="0"/>
              <a:t/>
            </a:r>
            <a:br>
              <a:rPr lang="tr-TR" dirty="0"/>
            </a:br>
            <a:r>
              <a:rPr lang="tr-TR" b="1" dirty="0"/>
              <a:t>ilişkilendirilebilir</a:t>
            </a:r>
            <a:r>
              <a:rPr lang="tr-TR" b="1" dirty="0" smtClean="0"/>
              <a:t>? Açıklayınız.</a:t>
            </a:r>
          </a:p>
          <a:p>
            <a:r>
              <a:rPr lang="tr-TR" b="1" dirty="0" err="1" smtClean="0"/>
              <a:t>CVP:bu</a:t>
            </a:r>
            <a:r>
              <a:rPr lang="tr-TR" b="1" dirty="0" smtClean="0"/>
              <a:t> dizelerde verilen edebi akım Realizmdir. Çünkü realizmde gerçekçilik hakimdir. Hayalden ziyade gerçekçilik, hakikat önemlidir.</a:t>
            </a:r>
          </a:p>
          <a:p>
            <a:r>
              <a:rPr lang="tr-TR" dirty="0"/>
              <a:t>Mantığın egemenliğinden kurtulamadık daha. Uygarlık, bilimsellik ve ilerleme uğruna, insan psikolojisinin ve zihninin açıklanamaz karmaşıklığı görmezden gelindi. Mantığa uygun olmayan ve belli bir amaca hizmet etmeyen tüm yöntemler aforoz edildi. Düşüncenin çıkar gözetmez oyununa, rüyanın ve çağrışımın sınırsız gücüne bugüne değin önem verilmedi; insan ruhunu ve gerçekliğini anlamak için bunlara yönelmenin zamanı geldi. Bugüne kadar şiirin görmezden geldiği bilinç dışı bütün alanları şiirin içine çekmek için buradayız. </a:t>
            </a:r>
            <a:br>
              <a:rPr lang="tr-TR" dirty="0"/>
            </a:br>
            <a:r>
              <a:rPr lang="tr-TR" b="1" dirty="0"/>
              <a:t>Bu parçada dile getirilen düşünceler, </a:t>
            </a:r>
            <a:r>
              <a:rPr lang="tr-TR" b="1" dirty="0" smtClean="0"/>
              <a:t>edebî </a:t>
            </a:r>
            <a:r>
              <a:rPr lang="tr-TR" b="1" dirty="0"/>
              <a:t>akımlardan hangisi ile ilişkilendirilebilir</a:t>
            </a:r>
            <a:r>
              <a:rPr lang="tr-TR" b="1" dirty="0" smtClean="0"/>
              <a:t>?</a:t>
            </a:r>
          </a:p>
          <a:p>
            <a:r>
              <a:rPr lang="tr-TR" b="1" dirty="0" smtClean="0"/>
              <a:t>CVP: burada yer alan edebi akım sürrealizmdir. </a:t>
            </a:r>
            <a:r>
              <a:rPr lang="tr-TR" b="1" dirty="0" err="1" smtClean="0"/>
              <a:t>Rüya,bilinç,bilinç</a:t>
            </a:r>
            <a:r>
              <a:rPr lang="tr-TR" b="1" dirty="0" smtClean="0"/>
              <a:t> altı, Freud gibi kelimeler </a:t>
            </a:r>
            <a:r>
              <a:rPr lang="tr-TR" b="1" smtClean="0"/>
              <a:t>sürrealizme aittir.</a:t>
            </a:r>
            <a:endParaRPr lang="tr-TR" dirty="0"/>
          </a:p>
        </p:txBody>
      </p:sp>
    </p:spTree>
    <p:extLst>
      <p:ext uri="{BB962C8B-B14F-4D97-AF65-F5344CB8AC3E}">
        <p14:creationId xmlns:p14="http://schemas.microsoft.com/office/powerpoint/2010/main" val="354826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634836" y="1237672"/>
            <a:ext cx="7509164" cy="3046988"/>
          </a:xfrm>
          <a:prstGeom prst="rect">
            <a:avLst/>
          </a:prstGeom>
        </p:spPr>
        <p:txBody>
          <a:bodyPr wrap="square">
            <a:spAutoFit/>
          </a:bodyPr>
          <a:lstStyle/>
          <a:p>
            <a:r>
              <a:rPr lang="tr-TR" sz="3200" dirty="0" smtClean="0"/>
              <a:t>Bu akımın en önemli temsilcileri: </a:t>
            </a:r>
            <a:r>
              <a:rPr lang="tr-TR" sz="3200" dirty="0" smtClean="0">
                <a:solidFill>
                  <a:srgbClr val="FF0000"/>
                </a:solidFill>
              </a:rPr>
              <a:t>Moliere</a:t>
            </a:r>
            <a:r>
              <a:rPr lang="tr-TR" sz="3200" dirty="0" smtClean="0"/>
              <a:t>, </a:t>
            </a:r>
            <a:r>
              <a:rPr lang="tr-TR" sz="3200" dirty="0" err="1" smtClean="0"/>
              <a:t>Racine</a:t>
            </a:r>
            <a:r>
              <a:rPr lang="tr-TR" sz="3200" dirty="0" smtClean="0"/>
              <a:t>, </a:t>
            </a:r>
            <a:r>
              <a:rPr lang="tr-TR" sz="3200" dirty="0" smtClean="0">
                <a:solidFill>
                  <a:srgbClr val="FF0000"/>
                </a:solidFill>
              </a:rPr>
              <a:t>La </a:t>
            </a:r>
            <a:r>
              <a:rPr lang="tr-TR" sz="3200" dirty="0" err="1" smtClean="0">
                <a:solidFill>
                  <a:srgbClr val="FF0000"/>
                </a:solidFill>
              </a:rPr>
              <a:t>Fontaine</a:t>
            </a:r>
            <a:r>
              <a:rPr lang="tr-TR" sz="3200" dirty="0" smtClean="0">
                <a:solidFill>
                  <a:srgbClr val="FF0000"/>
                </a:solidFill>
              </a:rPr>
              <a:t>,</a:t>
            </a:r>
            <a:r>
              <a:rPr lang="tr-TR" sz="3200" dirty="0" smtClean="0"/>
              <a:t>, </a:t>
            </a:r>
            <a:r>
              <a:rPr lang="tr-TR" sz="3200" dirty="0" err="1" smtClean="0">
                <a:solidFill>
                  <a:srgbClr val="FF0000"/>
                </a:solidFill>
              </a:rPr>
              <a:t>Fenelon</a:t>
            </a:r>
            <a:r>
              <a:rPr lang="tr-TR" sz="3200" dirty="0" smtClean="0">
                <a:solidFill>
                  <a:srgbClr val="FF0000"/>
                </a:solidFill>
              </a:rPr>
              <a:t>, </a:t>
            </a:r>
            <a:endParaRPr lang="tr-TR" sz="3200" dirty="0" smtClean="0">
              <a:solidFill>
                <a:srgbClr val="FF0000"/>
              </a:solidFill>
            </a:endParaRPr>
          </a:p>
          <a:p>
            <a:r>
              <a:rPr lang="tr-TR" sz="3200" dirty="0" smtClean="0"/>
              <a:t>*</a:t>
            </a:r>
            <a:r>
              <a:rPr lang="tr-TR" sz="3200" dirty="0" smtClean="0"/>
              <a:t>Türk edebiyatında ise Şinasi ve Ahmet </a:t>
            </a:r>
            <a:r>
              <a:rPr lang="tr-TR" sz="3200" dirty="0" err="1" smtClean="0"/>
              <a:t>Vefik</a:t>
            </a:r>
            <a:r>
              <a:rPr lang="tr-TR" sz="3200" dirty="0" smtClean="0"/>
              <a:t> Paşa'dır. Şinasi'nin La </a:t>
            </a:r>
            <a:r>
              <a:rPr lang="tr-TR" sz="3200" dirty="0" err="1" smtClean="0"/>
              <a:t>Fontaine'den</a:t>
            </a:r>
            <a:r>
              <a:rPr lang="tr-TR" sz="3200" dirty="0" smtClean="0"/>
              <a:t>; Ahmet </a:t>
            </a:r>
            <a:r>
              <a:rPr lang="tr-TR" sz="3200" dirty="0" err="1" smtClean="0"/>
              <a:t>Vefik</a:t>
            </a:r>
            <a:r>
              <a:rPr lang="tr-TR" sz="3200" dirty="0" smtClean="0"/>
              <a:t> Paşa'nın da Moliere den yaptığı çeviri ve adapteler klasisizmi edebiyatımızda tanıtmıştır.</a:t>
            </a:r>
            <a:endParaRPr lang="tr-TR" sz="3200" dirty="0"/>
          </a:p>
        </p:txBody>
      </p:sp>
    </p:spTree>
    <p:extLst>
      <p:ext uri="{BB962C8B-B14F-4D97-AF65-F5344CB8AC3E}">
        <p14:creationId xmlns:p14="http://schemas.microsoft.com/office/powerpoint/2010/main" val="94269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582341"/>
            <a:ext cx="6096000" cy="4093428"/>
          </a:xfrm>
          <a:prstGeom prst="rect">
            <a:avLst/>
          </a:prstGeom>
        </p:spPr>
        <p:txBody>
          <a:bodyPr>
            <a:spAutoFit/>
          </a:bodyPr>
          <a:lstStyle/>
          <a:p>
            <a:r>
              <a:rPr lang="tr-TR" sz="2000" dirty="0" smtClean="0"/>
              <a:t>ROMANTİZM</a:t>
            </a:r>
          </a:p>
          <a:p>
            <a:endParaRPr lang="tr-TR" sz="2000" dirty="0" smtClean="0"/>
          </a:p>
          <a:p>
            <a:r>
              <a:rPr lang="tr-TR" sz="2000" dirty="0" smtClean="0"/>
              <a:t>*Fransa'da 1830 yıllarında </a:t>
            </a:r>
            <a:r>
              <a:rPr lang="tr-TR" sz="2000" dirty="0" err="1" smtClean="0"/>
              <a:t>klasizme</a:t>
            </a:r>
            <a:r>
              <a:rPr lang="tr-TR" sz="2000" dirty="0" smtClean="0"/>
              <a:t> tepki olarak doğmuştur.</a:t>
            </a:r>
          </a:p>
          <a:p>
            <a:r>
              <a:rPr lang="tr-TR" sz="2000" dirty="0" smtClean="0"/>
              <a:t>*Klasik edebiyatın kural ve şekilleri bırakılır.</a:t>
            </a:r>
          </a:p>
          <a:p>
            <a:r>
              <a:rPr lang="tr-TR" sz="2000" dirty="0" smtClean="0"/>
              <a:t>Konular eski Yunan ve Latin edebiyatı yerine Hıristiyanlıktan tarihten ve günlük yaşamından alınır.</a:t>
            </a:r>
          </a:p>
          <a:p>
            <a:r>
              <a:rPr lang="tr-TR" sz="2000" dirty="0" smtClean="0"/>
              <a:t>*Akıl yerine duygulara ve hayallere önem verirler.</a:t>
            </a:r>
          </a:p>
          <a:p>
            <a:r>
              <a:rPr lang="tr-TR" sz="2000" dirty="0" smtClean="0"/>
              <a:t>*Sanatçılar kendi eserlerinin kişiliklerini gizlemezler.</a:t>
            </a:r>
          </a:p>
          <a:p>
            <a:r>
              <a:rPr lang="tr-TR" sz="2000" dirty="0" smtClean="0"/>
              <a:t>*Sanat toplum içindir görüşünü benimsemişlerdir.</a:t>
            </a:r>
          </a:p>
          <a:p>
            <a:r>
              <a:rPr lang="tr-TR" sz="2000" dirty="0" smtClean="0"/>
              <a:t>*Tabiat önemlidir. Gözlem ve tasvire önem verilir.</a:t>
            </a:r>
          </a:p>
          <a:p>
            <a:r>
              <a:rPr lang="tr-TR" sz="2000" dirty="0" smtClean="0"/>
              <a:t>*</a:t>
            </a:r>
            <a:r>
              <a:rPr lang="tr-TR" sz="2000" b="1" dirty="0" smtClean="0"/>
              <a:t>Konular işlenirken iyi, kötü, doğru, yanlış gibi karşıtlıklardan yararlanırlar.</a:t>
            </a:r>
          </a:p>
          <a:p>
            <a:r>
              <a:rPr lang="tr-TR" sz="2000" dirty="0" smtClean="0"/>
              <a:t>*Üç birlik kuralı terk edilir.</a:t>
            </a:r>
            <a:endParaRPr lang="tr-TR" sz="2000" dirty="0"/>
          </a:p>
        </p:txBody>
      </p:sp>
    </p:spTree>
    <p:extLst>
      <p:ext uri="{BB962C8B-B14F-4D97-AF65-F5344CB8AC3E}">
        <p14:creationId xmlns:p14="http://schemas.microsoft.com/office/powerpoint/2010/main" val="26485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2551837"/>
            <a:ext cx="6096000" cy="2431435"/>
          </a:xfrm>
          <a:prstGeom prst="rect">
            <a:avLst/>
          </a:prstGeom>
        </p:spPr>
        <p:txBody>
          <a:bodyPr>
            <a:spAutoFit/>
          </a:bodyPr>
          <a:lstStyle/>
          <a:p>
            <a:r>
              <a:rPr lang="tr-TR" sz="2400" dirty="0" smtClean="0"/>
              <a:t>Temsilcileri: </a:t>
            </a:r>
            <a:r>
              <a:rPr lang="tr-TR" sz="2400" dirty="0" err="1" smtClean="0">
                <a:solidFill>
                  <a:srgbClr val="FF0000"/>
                </a:solidFill>
              </a:rPr>
              <a:t>Voltaire</a:t>
            </a:r>
            <a:r>
              <a:rPr lang="tr-TR" sz="2400" dirty="0" smtClean="0">
                <a:solidFill>
                  <a:srgbClr val="FF0000"/>
                </a:solidFill>
              </a:rPr>
              <a:t>, Shakespeare, </a:t>
            </a:r>
            <a:r>
              <a:rPr lang="tr-TR" sz="2400" dirty="0" smtClean="0">
                <a:solidFill>
                  <a:srgbClr val="FF0000"/>
                </a:solidFill>
              </a:rPr>
              <a:t>Goethe</a:t>
            </a:r>
            <a:r>
              <a:rPr lang="tr-TR" sz="2400" dirty="0" smtClean="0">
                <a:solidFill>
                  <a:srgbClr val="FF0000"/>
                </a:solidFill>
              </a:rPr>
              <a:t>, </a:t>
            </a:r>
            <a:r>
              <a:rPr lang="tr-TR" sz="2400" dirty="0" smtClean="0">
                <a:solidFill>
                  <a:srgbClr val="FF0000"/>
                </a:solidFill>
              </a:rPr>
              <a:t>Jean </a:t>
            </a:r>
            <a:r>
              <a:rPr lang="tr-TR" sz="2400" dirty="0" err="1" smtClean="0">
                <a:solidFill>
                  <a:srgbClr val="FF0000"/>
                </a:solidFill>
              </a:rPr>
              <a:t>Jacques</a:t>
            </a:r>
            <a:r>
              <a:rPr lang="tr-TR" sz="2400" dirty="0" smtClean="0">
                <a:solidFill>
                  <a:srgbClr val="FF0000"/>
                </a:solidFill>
              </a:rPr>
              <a:t> Rousseau, </a:t>
            </a:r>
            <a:r>
              <a:rPr lang="tr-TR" sz="2400" dirty="0" err="1" smtClean="0">
                <a:solidFill>
                  <a:srgbClr val="FF0000"/>
                </a:solidFill>
              </a:rPr>
              <a:t>Lamartine</a:t>
            </a:r>
            <a:r>
              <a:rPr lang="tr-TR" sz="2400" dirty="0" smtClean="0">
                <a:solidFill>
                  <a:srgbClr val="FF0000"/>
                </a:solidFill>
              </a:rPr>
              <a:t>, Victor Hugo, </a:t>
            </a:r>
            <a:r>
              <a:rPr lang="tr-TR" sz="2400" dirty="0" err="1" smtClean="0">
                <a:solidFill>
                  <a:srgbClr val="FF0000"/>
                </a:solidFill>
              </a:rPr>
              <a:t>Aleksandre</a:t>
            </a:r>
            <a:r>
              <a:rPr lang="tr-TR" sz="2400" dirty="0" smtClean="0">
                <a:solidFill>
                  <a:srgbClr val="FF0000"/>
                </a:solidFill>
              </a:rPr>
              <a:t> </a:t>
            </a:r>
            <a:r>
              <a:rPr lang="tr-TR" sz="2400" dirty="0" err="1" smtClean="0">
                <a:solidFill>
                  <a:srgbClr val="FF0000"/>
                </a:solidFill>
              </a:rPr>
              <a:t>Dumas</a:t>
            </a:r>
            <a:r>
              <a:rPr lang="tr-TR" sz="2400" dirty="0" smtClean="0">
                <a:solidFill>
                  <a:srgbClr val="FF0000"/>
                </a:solidFill>
              </a:rPr>
              <a:t> Pere, </a:t>
            </a:r>
            <a:r>
              <a:rPr lang="tr-TR" sz="2400" dirty="0" smtClean="0"/>
              <a:t> </a:t>
            </a:r>
            <a:r>
              <a:rPr lang="tr-TR" sz="2400" dirty="0" err="1" smtClean="0">
                <a:solidFill>
                  <a:srgbClr val="FF0000"/>
                </a:solidFill>
              </a:rPr>
              <a:t>Aleksandre</a:t>
            </a:r>
            <a:r>
              <a:rPr lang="tr-TR" sz="2400" dirty="0" smtClean="0">
                <a:solidFill>
                  <a:srgbClr val="FF0000"/>
                </a:solidFill>
              </a:rPr>
              <a:t> Puşkin.</a:t>
            </a:r>
          </a:p>
          <a:p>
            <a:r>
              <a:rPr lang="tr-TR" sz="2400" dirty="0" smtClean="0"/>
              <a:t>*</a:t>
            </a:r>
            <a:r>
              <a:rPr lang="tr-TR" sz="2400" dirty="0" smtClean="0">
                <a:solidFill>
                  <a:schemeClr val="accent4">
                    <a:lumMod val="75000"/>
                  </a:schemeClr>
                </a:solidFill>
              </a:rPr>
              <a:t>T</a:t>
            </a:r>
            <a:r>
              <a:rPr lang="tr-TR" sz="3200" dirty="0" smtClean="0">
                <a:solidFill>
                  <a:schemeClr val="accent4">
                    <a:lumMod val="75000"/>
                  </a:schemeClr>
                </a:solidFill>
              </a:rPr>
              <a:t>ürk edebiyatında </a:t>
            </a:r>
            <a:r>
              <a:rPr lang="tr-TR" sz="2400" dirty="0" smtClean="0"/>
              <a:t>ise Namık Kemal, Ahmet Mithat Efendi, Abdülhak Hamit Tarhan, </a:t>
            </a:r>
            <a:r>
              <a:rPr lang="tr-TR" sz="2400" dirty="0" err="1" smtClean="0"/>
              <a:t>Recaizade</a:t>
            </a:r>
            <a:r>
              <a:rPr lang="tr-TR" sz="2400" dirty="0" smtClean="0"/>
              <a:t> Mahmut Ekrem (şiirde)</a:t>
            </a:r>
            <a:endParaRPr lang="tr-TR" sz="2400" dirty="0"/>
          </a:p>
        </p:txBody>
      </p:sp>
    </p:spTree>
    <p:extLst>
      <p:ext uri="{BB962C8B-B14F-4D97-AF65-F5344CB8AC3E}">
        <p14:creationId xmlns:p14="http://schemas.microsoft.com/office/powerpoint/2010/main" val="225666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720840"/>
            <a:ext cx="6096000" cy="4370427"/>
          </a:xfrm>
          <a:prstGeom prst="rect">
            <a:avLst/>
          </a:prstGeom>
        </p:spPr>
        <p:txBody>
          <a:bodyPr>
            <a:spAutoFit/>
          </a:bodyPr>
          <a:lstStyle/>
          <a:p>
            <a:r>
              <a:rPr lang="tr-TR" dirty="0" smtClean="0">
                <a:solidFill>
                  <a:srgbClr val="FF0000"/>
                </a:solidFill>
              </a:rPr>
              <a:t>REALİZM</a:t>
            </a:r>
          </a:p>
          <a:p>
            <a:endParaRPr lang="tr-TR" sz="2000" dirty="0" smtClean="0"/>
          </a:p>
          <a:p>
            <a:r>
              <a:rPr lang="tr-TR" sz="2000" dirty="0" smtClean="0"/>
              <a:t>*19.yy'ın ikinci yarısında Fransa'da romantizme tepki olarak doğmuştur.</a:t>
            </a:r>
          </a:p>
          <a:p>
            <a:r>
              <a:rPr lang="tr-TR" sz="2000" dirty="0" smtClean="0"/>
              <a:t>*Konu gerçekten alınır. Olay ve kişiler yaşanan ve yaşayan kişilerin benzerleridir.</a:t>
            </a:r>
          </a:p>
          <a:p>
            <a:r>
              <a:rPr lang="tr-TR" sz="2000" dirty="0" smtClean="0"/>
              <a:t>*Kişilerin ruhi davranışlarını etkileyen onların kişiliklerini çizen çevre ve ortamın tanıtılmasına önem verilir.</a:t>
            </a:r>
          </a:p>
          <a:p>
            <a:r>
              <a:rPr lang="tr-TR" sz="2000" dirty="0" smtClean="0"/>
              <a:t>*Betimlemeler yazarın gözüyle yapılmaz kahramanın gözüyle yapılır.</a:t>
            </a:r>
          </a:p>
          <a:p>
            <a:r>
              <a:rPr lang="tr-TR" sz="2000" dirty="0" smtClean="0"/>
              <a:t>*His ve hayale kapılmadan toplum gerçeklerini olduğu gibi yansıtır.</a:t>
            </a:r>
          </a:p>
          <a:p>
            <a:r>
              <a:rPr lang="tr-TR" sz="2000" dirty="0" smtClean="0"/>
              <a:t>*Sanat için sanat görüşünü savunurlar.</a:t>
            </a:r>
          </a:p>
          <a:p>
            <a:r>
              <a:rPr lang="tr-TR" sz="2000" dirty="0" smtClean="0"/>
              <a:t>*Hikâye ve Romanda uygulanır.</a:t>
            </a:r>
            <a:endParaRPr lang="tr-TR" sz="2000" dirty="0"/>
          </a:p>
        </p:txBody>
      </p:sp>
    </p:spTree>
    <p:extLst>
      <p:ext uri="{BB962C8B-B14F-4D97-AF65-F5344CB8AC3E}">
        <p14:creationId xmlns:p14="http://schemas.microsoft.com/office/powerpoint/2010/main" val="47509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2274838"/>
            <a:ext cx="6096000" cy="3046988"/>
          </a:xfrm>
          <a:prstGeom prst="rect">
            <a:avLst/>
          </a:prstGeom>
        </p:spPr>
        <p:txBody>
          <a:bodyPr>
            <a:spAutoFit/>
          </a:bodyPr>
          <a:lstStyle/>
          <a:p>
            <a:r>
              <a:rPr lang="tr-TR" sz="2400" dirty="0" smtClean="0">
                <a:solidFill>
                  <a:srgbClr val="FF0000"/>
                </a:solidFill>
              </a:rPr>
              <a:t>Temsilcileri: </a:t>
            </a:r>
            <a:r>
              <a:rPr lang="tr-TR" sz="2400" dirty="0" err="1" smtClean="0">
                <a:solidFill>
                  <a:srgbClr val="FF0000"/>
                </a:solidFill>
              </a:rPr>
              <a:t>Gustave</a:t>
            </a:r>
            <a:r>
              <a:rPr lang="tr-TR" sz="2400" dirty="0" smtClean="0">
                <a:solidFill>
                  <a:srgbClr val="FF0000"/>
                </a:solidFill>
              </a:rPr>
              <a:t> </a:t>
            </a:r>
            <a:r>
              <a:rPr lang="tr-TR" sz="2400" dirty="0" err="1" smtClean="0">
                <a:solidFill>
                  <a:srgbClr val="FF0000"/>
                </a:solidFill>
              </a:rPr>
              <a:t>Flaubert</a:t>
            </a:r>
            <a:r>
              <a:rPr lang="tr-TR" sz="2400" dirty="0" smtClean="0">
                <a:solidFill>
                  <a:srgbClr val="FF0000"/>
                </a:solidFill>
              </a:rPr>
              <a:t>, </a:t>
            </a:r>
            <a:r>
              <a:rPr lang="tr-TR" sz="2400" dirty="0" err="1" smtClean="0">
                <a:solidFill>
                  <a:srgbClr val="FF0000"/>
                </a:solidFill>
              </a:rPr>
              <a:t>Stendhal</a:t>
            </a:r>
            <a:r>
              <a:rPr lang="tr-TR" sz="2400" dirty="0" smtClean="0">
                <a:solidFill>
                  <a:srgbClr val="FF0000"/>
                </a:solidFill>
              </a:rPr>
              <a:t>, </a:t>
            </a:r>
            <a:r>
              <a:rPr lang="tr-TR" sz="2400" dirty="0" err="1" smtClean="0">
                <a:solidFill>
                  <a:srgbClr val="FF0000"/>
                </a:solidFill>
              </a:rPr>
              <a:t>Balzac</a:t>
            </a:r>
            <a:r>
              <a:rPr lang="tr-TR" sz="2400" dirty="0" smtClean="0"/>
              <a:t>, </a:t>
            </a:r>
            <a:r>
              <a:rPr lang="tr-TR" sz="2400" dirty="0" smtClean="0">
                <a:solidFill>
                  <a:srgbClr val="FF0000"/>
                </a:solidFill>
              </a:rPr>
              <a:t>Çehov</a:t>
            </a:r>
            <a:r>
              <a:rPr lang="tr-TR" sz="2400" dirty="0" smtClean="0">
                <a:solidFill>
                  <a:srgbClr val="FF0000"/>
                </a:solidFill>
              </a:rPr>
              <a:t>, </a:t>
            </a:r>
            <a:r>
              <a:rPr lang="tr-TR" sz="2400" dirty="0" err="1" smtClean="0">
                <a:solidFill>
                  <a:srgbClr val="FF0000"/>
                </a:solidFill>
              </a:rPr>
              <a:t>Gorki</a:t>
            </a:r>
            <a:r>
              <a:rPr lang="tr-TR" sz="2400" dirty="0" smtClean="0">
                <a:solidFill>
                  <a:srgbClr val="FF0000"/>
                </a:solidFill>
              </a:rPr>
              <a:t>, Gogol, Tolstoy, Dostoyevski.</a:t>
            </a:r>
          </a:p>
          <a:p>
            <a:r>
              <a:rPr lang="tr-TR" sz="2400" dirty="0" smtClean="0"/>
              <a:t>*</a:t>
            </a:r>
            <a:r>
              <a:rPr lang="tr-TR" sz="2400" dirty="0" smtClean="0">
                <a:solidFill>
                  <a:srgbClr val="00B0F0"/>
                </a:solidFill>
              </a:rPr>
              <a:t>Türk edebiyatında ise; </a:t>
            </a:r>
            <a:r>
              <a:rPr lang="tr-TR" sz="2400" dirty="0" err="1" smtClean="0"/>
              <a:t>Recaizade</a:t>
            </a:r>
            <a:r>
              <a:rPr lang="tr-TR" sz="2400" dirty="0" smtClean="0"/>
              <a:t> Mahmut Ekrem (roman ve öyküde), </a:t>
            </a:r>
            <a:r>
              <a:rPr lang="tr-TR" sz="2400" dirty="0" err="1" smtClean="0"/>
              <a:t>Samipaşazade</a:t>
            </a:r>
            <a:r>
              <a:rPr lang="tr-TR" sz="2400" dirty="0" smtClean="0"/>
              <a:t> Sezai, Mehmet Akif Ersoy, Halit Ziya Uşaklıgil, Mehmet Rauf, Ömer Seyfettin, Yakup Kadri Karaosmanoğlu, Refik Halit Karay, Reşat Nuri Güntekin, Halide Edip Adıvar.</a:t>
            </a:r>
            <a:endParaRPr lang="tr-TR" sz="2400" dirty="0"/>
          </a:p>
        </p:txBody>
      </p:sp>
    </p:spTree>
    <p:extLst>
      <p:ext uri="{BB962C8B-B14F-4D97-AF65-F5344CB8AC3E}">
        <p14:creationId xmlns:p14="http://schemas.microsoft.com/office/powerpoint/2010/main" val="345850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889844"/>
            <a:ext cx="6096000" cy="5078313"/>
          </a:xfrm>
          <a:prstGeom prst="rect">
            <a:avLst/>
          </a:prstGeom>
        </p:spPr>
        <p:txBody>
          <a:bodyPr>
            <a:spAutoFit/>
          </a:bodyPr>
          <a:lstStyle/>
          <a:p>
            <a:r>
              <a:rPr lang="tr-TR" dirty="0" smtClean="0">
                <a:solidFill>
                  <a:srgbClr val="FF0000"/>
                </a:solidFill>
              </a:rPr>
              <a:t>NATÜRALİZM</a:t>
            </a:r>
          </a:p>
          <a:p>
            <a:r>
              <a:rPr lang="tr-TR" dirty="0" smtClean="0"/>
              <a:t>*Determinizm anlayışını romana getiren bu akım 19. asrın ikinci yarısında Fransa'da ortaya çıkmıştır.</a:t>
            </a:r>
          </a:p>
          <a:p>
            <a:r>
              <a:rPr lang="tr-TR" b="1" dirty="0" smtClean="0">
                <a:solidFill>
                  <a:srgbClr val="FF0000"/>
                </a:solidFill>
              </a:rPr>
              <a:t>*Determinizme </a:t>
            </a:r>
            <a:r>
              <a:rPr lang="tr-TR" b="1" dirty="0" smtClean="0"/>
              <a:t>göre tabiat olaylarında aynı sebepler aynı sonucu doğurur. Natüralistler, Determinizmi topluma ve insan uyguladılar.</a:t>
            </a:r>
          </a:p>
          <a:p>
            <a:r>
              <a:rPr lang="tr-TR" b="1" dirty="0" smtClean="0"/>
              <a:t>**Toplum büyük bir </a:t>
            </a:r>
            <a:r>
              <a:rPr lang="tr-TR" b="1" dirty="0" err="1" smtClean="0"/>
              <a:t>laboratuar</a:t>
            </a:r>
            <a:r>
              <a:rPr lang="tr-TR" b="1" dirty="0" smtClean="0"/>
              <a:t>, insan deney konusu, sanatçı da bilgin sayıldı.</a:t>
            </a:r>
          </a:p>
          <a:p>
            <a:r>
              <a:rPr lang="tr-TR" dirty="0" smtClean="0"/>
              <a:t>**İnsan kişiliğini anlatabilmek için soya çekim yasalarından ve toplum biliminden yararlandılar.</a:t>
            </a:r>
          </a:p>
          <a:p>
            <a:r>
              <a:rPr lang="tr-TR" dirty="0" smtClean="0"/>
              <a:t>*Romanlarda kahramanların portreleri ince ayrıntılarına kadar verilir.</a:t>
            </a:r>
          </a:p>
          <a:p>
            <a:r>
              <a:rPr lang="tr-TR" dirty="0" smtClean="0"/>
              <a:t>*Yazar eserde kişiliğini gizler.</a:t>
            </a:r>
          </a:p>
          <a:p>
            <a:r>
              <a:rPr lang="tr-TR" dirty="0" smtClean="0"/>
              <a:t>*Gözlem ve tasvir önemlidir.</a:t>
            </a:r>
          </a:p>
          <a:p>
            <a:r>
              <a:rPr lang="tr-TR" dirty="0" smtClean="0"/>
              <a:t>*Eserlerinde hayatı bütün yönüyle anlatırlar.</a:t>
            </a:r>
          </a:p>
          <a:p>
            <a:r>
              <a:rPr lang="tr-TR" dirty="0" smtClean="0"/>
              <a:t>*Bedenden ayrı bir ruh yoktur.</a:t>
            </a:r>
          </a:p>
          <a:p>
            <a:r>
              <a:rPr lang="tr-TR" dirty="0" smtClean="0"/>
              <a:t>*Dil her seviyedeki insanın anlayabileceği bir düzeyde tutulmuştur.</a:t>
            </a:r>
          </a:p>
          <a:p>
            <a:r>
              <a:rPr lang="tr-TR" dirty="0" smtClean="0"/>
              <a:t>*Sanat toplum içindir anlayışı doğrultusunda eserler verilmiştir.</a:t>
            </a:r>
            <a:endParaRPr lang="tr-TR" dirty="0"/>
          </a:p>
        </p:txBody>
      </p:sp>
    </p:spTree>
    <p:extLst>
      <p:ext uri="{BB962C8B-B14F-4D97-AF65-F5344CB8AC3E}">
        <p14:creationId xmlns:p14="http://schemas.microsoft.com/office/powerpoint/2010/main" val="157350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2828836"/>
            <a:ext cx="6096000" cy="2554545"/>
          </a:xfrm>
          <a:prstGeom prst="rect">
            <a:avLst/>
          </a:prstGeom>
        </p:spPr>
        <p:txBody>
          <a:bodyPr>
            <a:spAutoFit/>
          </a:bodyPr>
          <a:lstStyle/>
          <a:p>
            <a:r>
              <a:rPr lang="tr-TR" sz="3200" dirty="0" smtClean="0">
                <a:solidFill>
                  <a:srgbClr val="FF0000"/>
                </a:solidFill>
              </a:rPr>
              <a:t>Temsilcileri: </a:t>
            </a:r>
            <a:r>
              <a:rPr lang="tr-TR" sz="3200" dirty="0" smtClean="0">
                <a:solidFill>
                  <a:srgbClr val="00B0F0"/>
                </a:solidFill>
              </a:rPr>
              <a:t>Emile </a:t>
            </a:r>
            <a:r>
              <a:rPr lang="tr-TR" sz="3200" dirty="0" err="1" smtClean="0">
                <a:solidFill>
                  <a:srgbClr val="00B0F0"/>
                </a:solidFill>
              </a:rPr>
              <a:t>Zola</a:t>
            </a:r>
            <a:r>
              <a:rPr lang="tr-TR" sz="3200" dirty="0" smtClean="0">
                <a:solidFill>
                  <a:srgbClr val="00B0F0"/>
                </a:solidFill>
              </a:rPr>
              <a:t>, </a:t>
            </a:r>
            <a:r>
              <a:rPr lang="tr-TR" sz="3200" dirty="0" err="1" smtClean="0"/>
              <a:t>Guy</a:t>
            </a:r>
            <a:r>
              <a:rPr lang="tr-TR" sz="3200" dirty="0" smtClean="0"/>
              <a:t> De </a:t>
            </a:r>
            <a:r>
              <a:rPr lang="tr-TR" sz="3200" dirty="0" err="1" smtClean="0">
                <a:solidFill>
                  <a:srgbClr val="00B0F0"/>
                </a:solidFill>
              </a:rPr>
              <a:t>Maupassant</a:t>
            </a:r>
            <a:r>
              <a:rPr lang="tr-TR" sz="3200" dirty="0" smtClean="0">
                <a:solidFill>
                  <a:srgbClr val="00B0F0"/>
                </a:solidFill>
              </a:rPr>
              <a:t>, </a:t>
            </a:r>
            <a:r>
              <a:rPr lang="tr-TR" sz="3200" dirty="0" smtClean="0"/>
              <a:t>John </a:t>
            </a:r>
            <a:r>
              <a:rPr lang="tr-TR" sz="3200" dirty="0" err="1" smtClean="0">
                <a:solidFill>
                  <a:srgbClr val="00B0F0"/>
                </a:solidFill>
              </a:rPr>
              <a:t>Steinbeck</a:t>
            </a:r>
            <a:r>
              <a:rPr lang="tr-TR" sz="3200" dirty="0" smtClean="0">
                <a:solidFill>
                  <a:srgbClr val="00B0F0"/>
                </a:solidFill>
              </a:rPr>
              <a:t>, </a:t>
            </a:r>
            <a:endParaRPr lang="tr-TR" sz="3200" dirty="0" smtClean="0">
              <a:solidFill>
                <a:srgbClr val="00B0F0"/>
              </a:solidFill>
            </a:endParaRPr>
          </a:p>
          <a:p>
            <a:r>
              <a:rPr lang="tr-TR" sz="3200" dirty="0" smtClean="0"/>
              <a:t>*</a:t>
            </a:r>
            <a:r>
              <a:rPr lang="tr-TR" sz="3200" dirty="0" smtClean="0">
                <a:solidFill>
                  <a:srgbClr val="FF0000"/>
                </a:solidFill>
              </a:rPr>
              <a:t>Türk edebiyatında ise; </a:t>
            </a:r>
            <a:r>
              <a:rPr lang="tr-TR" sz="3200" dirty="0" smtClean="0"/>
              <a:t>Hüseyin Rahmi Gürpınar, </a:t>
            </a:r>
            <a:r>
              <a:rPr lang="tr-TR" sz="3200" dirty="0" err="1" smtClean="0"/>
              <a:t>Nabizade</a:t>
            </a:r>
            <a:r>
              <a:rPr lang="tr-TR" sz="3200" dirty="0" smtClean="0"/>
              <a:t> Nazım, Beşir Fuat</a:t>
            </a:r>
            <a:endParaRPr lang="tr-TR" sz="3200" dirty="0"/>
          </a:p>
        </p:txBody>
      </p:sp>
    </p:spTree>
    <p:extLst>
      <p:ext uri="{BB962C8B-B14F-4D97-AF65-F5344CB8AC3E}">
        <p14:creationId xmlns:p14="http://schemas.microsoft.com/office/powerpoint/2010/main" val="278903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028343"/>
            <a:ext cx="6096000" cy="3970318"/>
          </a:xfrm>
          <a:prstGeom prst="rect">
            <a:avLst/>
          </a:prstGeom>
        </p:spPr>
        <p:txBody>
          <a:bodyPr>
            <a:spAutoFit/>
          </a:bodyPr>
          <a:lstStyle/>
          <a:p>
            <a:r>
              <a:rPr lang="tr-TR" dirty="0" smtClean="0">
                <a:solidFill>
                  <a:srgbClr val="FF0000"/>
                </a:solidFill>
              </a:rPr>
              <a:t>PARNASİZM</a:t>
            </a:r>
          </a:p>
          <a:p>
            <a:r>
              <a:rPr lang="tr-TR" dirty="0" smtClean="0"/>
              <a:t>*</a:t>
            </a:r>
            <a:r>
              <a:rPr lang="tr-TR" dirty="0" err="1" smtClean="0"/>
              <a:t>Parnasizm</a:t>
            </a:r>
            <a:r>
              <a:rPr lang="tr-TR" dirty="0" smtClean="0"/>
              <a:t>, şiirde gerçekçiliktir ve romantik şiir anlayışına karşı olarak 19. yüzyılda Fransa'da ortaya çıkmıştır.(roman ve hikayede gerçekçilik REALİZM)</a:t>
            </a:r>
          </a:p>
          <a:p>
            <a:r>
              <a:rPr lang="tr-TR" dirty="0" smtClean="0"/>
              <a:t>*Doğal güzelliğe ve dış görünüşe büyük önem verir.</a:t>
            </a:r>
          </a:p>
          <a:p>
            <a:r>
              <a:rPr lang="tr-TR" dirty="0" smtClean="0"/>
              <a:t>*Sanat </a:t>
            </a:r>
            <a:r>
              <a:rPr lang="tr-TR" dirty="0" err="1" smtClean="0"/>
              <a:t>sanat</a:t>
            </a:r>
            <a:r>
              <a:rPr lang="tr-TR" dirty="0" smtClean="0"/>
              <a:t> içindir ilkesini savunmuştur.</a:t>
            </a:r>
          </a:p>
          <a:p>
            <a:r>
              <a:rPr lang="tr-TR" dirty="0" smtClean="0"/>
              <a:t>*Nesneleri dış görünüşünü aktarmışlardır.</a:t>
            </a:r>
          </a:p>
          <a:p>
            <a:r>
              <a:rPr lang="tr-TR" dirty="0" smtClean="0"/>
              <a:t>*Kelimeler seçilerek kullanılır. Kelimelerin sıralayışı ve ahenk önemlidir.</a:t>
            </a:r>
          </a:p>
          <a:p>
            <a:r>
              <a:rPr lang="tr-TR" dirty="0" smtClean="0"/>
              <a:t>*Kafiye ve Redife önem verilir.</a:t>
            </a:r>
          </a:p>
          <a:p>
            <a:r>
              <a:rPr lang="tr-TR" dirty="0" smtClean="0"/>
              <a:t>*</a:t>
            </a:r>
            <a:r>
              <a:rPr lang="tr-TR" dirty="0" err="1" smtClean="0"/>
              <a:t>Romantizm'de</a:t>
            </a:r>
            <a:r>
              <a:rPr lang="tr-TR" dirty="0" smtClean="0"/>
              <a:t> bırakılan eski Yunan ve Latin kültürüne dönüşmüştür.</a:t>
            </a:r>
          </a:p>
          <a:p>
            <a:r>
              <a:rPr lang="tr-TR" dirty="0" smtClean="0">
                <a:solidFill>
                  <a:srgbClr val="FF0000"/>
                </a:solidFill>
              </a:rPr>
              <a:t>*</a:t>
            </a:r>
            <a:r>
              <a:rPr lang="tr-TR" dirty="0" smtClean="0">
                <a:solidFill>
                  <a:srgbClr val="FF0000"/>
                </a:solidFill>
              </a:rPr>
              <a:t>Türk edebiyatında ise; Tevfik Fikret, </a:t>
            </a:r>
            <a:r>
              <a:rPr lang="tr-TR" dirty="0" smtClean="0">
                <a:solidFill>
                  <a:srgbClr val="7030A0"/>
                </a:solidFill>
              </a:rPr>
              <a:t>Cenap Şahabettin</a:t>
            </a:r>
            <a:r>
              <a:rPr lang="tr-TR" dirty="0" smtClean="0">
                <a:solidFill>
                  <a:srgbClr val="FF0000"/>
                </a:solidFill>
              </a:rPr>
              <a:t>, Yahya Kemal</a:t>
            </a:r>
            <a:endParaRPr lang="tr-TR" dirty="0">
              <a:solidFill>
                <a:srgbClr val="FF0000"/>
              </a:solidFill>
            </a:endParaRPr>
          </a:p>
        </p:txBody>
      </p:sp>
    </p:spTree>
    <p:extLst>
      <p:ext uri="{BB962C8B-B14F-4D97-AF65-F5344CB8AC3E}">
        <p14:creationId xmlns:p14="http://schemas.microsoft.com/office/powerpoint/2010/main" val="7392951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TotalTime>
  <Words>1066</Words>
  <Application>Microsoft Office PowerPoint</Application>
  <PresentationFormat>Geniş ekran</PresentationFormat>
  <Paragraphs>111</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Garamond</vt:lpstr>
      <vt:lpstr>Times New Roman</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13</cp:revision>
  <dcterms:created xsi:type="dcterms:W3CDTF">2020-09-14T09:27:19Z</dcterms:created>
  <dcterms:modified xsi:type="dcterms:W3CDTF">2020-11-04T05:02:46Z</dcterms:modified>
</cp:coreProperties>
</file>